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446" r:id="rId5"/>
    <p:sldId id="479" r:id="rId6"/>
    <p:sldId id="480" r:id="rId7"/>
    <p:sldId id="483" r:id="rId8"/>
    <p:sldId id="481" r:id="rId9"/>
    <p:sldId id="484" r:id="rId10"/>
    <p:sldId id="471" r:id="rId11"/>
    <p:sldId id="472" r:id="rId12"/>
    <p:sldId id="473" r:id="rId13"/>
    <p:sldId id="485" r:id="rId14"/>
    <p:sldId id="486" r:id="rId15"/>
    <p:sldId id="487" r:id="rId16"/>
    <p:sldId id="478" r:id="rId17"/>
  </p:sldIdLst>
  <p:sldSz cx="9144000" cy="6858000" type="screen4x3"/>
  <p:notesSz cx="6669088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5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A62A"/>
    <a:srgbClr val="0F5494"/>
    <a:srgbClr val="FFD624"/>
    <a:srgbClr val="3166CF"/>
    <a:srgbClr val="3E6FD2"/>
    <a:srgbClr val="2D5EC1"/>
    <a:srgbClr val="BDDEFF"/>
    <a:srgbClr val="99CCFF"/>
    <a:srgbClr val="808080"/>
    <a:srgbClr val="009F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5901" autoAdjust="0"/>
  </p:normalViewPr>
  <p:slideViewPr>
    <p:cSldViewPr>
      <p:cViewPr varScale="1">
        <p:scale>
          <a:sx n="66" d="100"/>
          <a:sy n="66" d="100"/>
        </p:scale>
        <p:origin x="1208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850" y="-78"/>
      </p:cViewPr>
      <p:guideLst>
        <p:guide orient="horz" pos="3125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A0B176-3F0D-4884-80F0-EAFBCA4E595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F66FA49-53BC-4888-9BEC-BB688DA253BE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lv-LV" sz="2000" b="1" dirty="0" smtClean="0">
              <a:solidFill>
                <a:srgbClr val="FFC000"/>
              </a:solidFill>
            </a:rPr>
            <a:t>IPARD I</a:t>
          </a:r>
          <a:r>
            <a:rPr lang="lv-LV" sz="2000" b="1" dirty="0" smtClean="0">
              <a:solidFill>
                <a:schemeClr val="bg1"/>
              </a:solidFill>
            </a:rPr>
            <a:t> - </a:t>
          </a:r>
          <a:r>
            <a:rPr lang="en-GB" sz="2000" b="1" dirty="0" smtClean="0">
              <a:solidFill>
                <a:srgbClr val="0F5494"/>
              </a:solidFill>
            </a:rPr>
            <a:t>Turkey, North Macedonia</a:t>
          </a:r>
          <a:r>
            <a:rPr lang="lv-LV" sz="2000" b="1" dirty="0" smtClean="0">
              <a:solidFill>
                <a:srgbClr val="0F5494"/>
              </a:solidFill>
            </a:rPr>
            <a:t>,</a:t>
          </a:r>
          <a:r>
            <a:rPr lang="lv-LV" sz="2000" b="1" dirty="0" smtClean="0">
              <a:solidFill>
                <a:schemeClr val="bg1"/>
              </a:solidFill>
            </a:rPr>
            <a:t> </a:t>
          </a:r>
          <a:r>
            <a:rPr lang="lv-LV" sz="2000" b="1" dirty="0" err="1" smtClean="0">
              <a:solidFill>
                <a:srgbClr val="FFFF00"/>
              </a:solidFill>
            </a:rPr>
            <a:t>Croatia</a:t>
          </a:r>
          <a:endParaRPr lang="en-GB" sz="2000" b="1" dirty="0">
            <a:solidFill>
              <a:srgbClr val="FFFF00"/>
            </a:solidFill>
          </a:endParaRPr>
        </a:p>
      </dgm:t>
    </dgm:pt>
    <dgm:pt modelId="{B6042CCA-5BC1-4ADF-8EE2-1BF234F0584C}" type="parTrans" cxnId="{D312AD3B-FAF9-4F9D-A065-667D10DCF988}">
      <dgm:prSet/>
      <dgm:spPr/>
      <dgm:t>
        <a:bodyPr/>
        <a:lstStyle/>
        <a:p>
          <a:endParaRPr lang="en-GB"/>
        </a:p>
      </dgm:t>
    </dgm:pt>
    <dgm:pt modelId="{3D8D45E4-02B8-4C9C-8C63-27438259E7F6}" type="sibTrans" cxnId="{D312AD3B-FAF9-4F9D-A065-667D10DCF988}">
      <dgm:prSet/>
      <dgm:spPr/>
      <dgm:t>
        <a:bodyPr/>
        <a:lstStyle/>
        <a:p>
          <a:endParaRPr lang="en-GB"/>
        </a:p>
      </dgm:t>
    </dgm:pt>
    <dgm:pt modelId="{131D6293-B5B0-4C19-AAB7-3F95A51B5BDC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lv-LV" sz="2000" b="1" dirty="0" smtClean="0">
              <a:solidFill>
                <a:srgbClr val="FFC000"/>
              </a:solidFill>
            </a:rPr>
            <a:t>IPARD II &amp; IPARD III </a:t>
          </a:r>
          <a:r>
            <a:rPr lang="lv-LV" sz="2000" b="1" dirty="0" smtClean="0">
              <a:solidFill>
                <a:schemeClr val="accent3"/>
              </a:solidFill>
            </a:rPr>
            <a:t>- </a:t>
          </a:r>
          <a:r>
            <a:rPr lang="en-GB" sz="2000" b="1" dirty="0" smtClean="0">
              <a:solidFill>
                <a:srgbClr val="0F5494"/>
              </a:solidFill>
            </a:rPr>
            <a:t>Turkey, North Macedonia, </a:t>
          </a:r>
          <a:r>
            <a:rPr lang="en-GB" sz="2000" b="1" dirty="0" smtClean="0">
              <a:solidFill>
                <a:srgbClr val="C00000"/>
              </a:solidFill>
            </a:rPr>
            <a:t>Albania, Montenegro, Serbia</a:t>
          </a:r>
          <a:endParaRPr lang="en-GB" sz="2000" b="1" dirty="0">
            <a:solidFill>
              <a:srgbClr val="C00000"/>
            </a:solidFill>
          </a:endParaRPr>
        </a:p>
      </dgm:t>
    </dgm:pt>
    <dgm:pt modelId="{99A9A605-A114-4D9B-B858-1008E917F9C6}" type="parTrans" cxnId="{93D16DD9-9E60-428B-824A-29749C6FCE2B}">
      <dgm:prSet/>
      <dgm:spPr/>
      <dgm:t>
        <a:bodyPr/>
        <a:lstStyle/>
        <a:p>
          <a:endParaRPr lang="en-GB"/>
        </a:p>
      </dgm:t>
    </dgm:pt>
    <dgm:pt modelId="{E667D97A-FD9C-47ED-9402-4523B5E7BCE3}" type="sibTrans" cxnId="{93D16DD9-9E60-428B-824A-29749C6FCE2B}">
      <dgm:prSet/>
      <dgm:spPr/>
      <dgm:t>
        <a:bodyPr/>
        <a:lstStyle/>
        <a:p>
          <a:endParaRPr lang="en-GB"/>
        </a:p>
      </dgm:t>
    </dgm:pt>
    <dgm:pt modelId="{FF7B365B-97BD-4996-947B-ED66A0BF2E1B}">
      <dgm:prSet phldrT="[Text]" custT="1"/>
      <dgm:spPr/>
      <dgm:t>
        <a:bodyPr/>
        <a:lstStyle/>
        <a:p>
          <a:r>
            <a:rPr lang="en-IE" sz="2000" b="1" noProof="0" dirty="0" smtClean="0">
              <a:solidFill>
                <a:srgbClr val="00B050"/>
              </a:solidFill>
            </a:rPr>
            <a:t>Potential</a:t>
          </a:r>
          <a:r>
            <a:rPr lang="lv-LV" sz="2000" b="1" dirty="0" smtClean="0">
              <a:solidFill>
                <a:srgbClr val="00B050"/>
              </a:solidFill>
            </a:rPr>
            <a:t> </a:t>
          </a:r>
          <a:r>
            <a:rPr lang="lv-LV" sz="2000" b="1" dirty="0" smtClean="0">
              <a:solidFill>
                <a:srgbClr val="00B050"/>
              </a:solidFill>
            </a:rPr>
            <a:t>IPARD </a:t>
          </a:r>
          <a:r>
            <a:rPr lang="lv-LV" sz="2000" b="1" dirty="0" err="1" smtClean="0">
              <a:solidFill>
                <a:srgbClr val="00B050"/>
              </a:solidFill>
            </a:rPr>
            <a:t>beneficiaries</a:t>
          </a:r>
          <a:r>
            <a:rPr lang="lv-LV" sz="2000" b="1" dirty="0" smtClean="0">
              <a:solidFill>
                <a:srgbClr val="00B050"/>
              </a:solidFill>
            </a:rPr>
            <a:t> </a:t>
          </a:r>
          <a:r>
            <a:rPr lang="lv-LV" sz="2000" b="1" dirty="0" smtClean="0">
              <a:solidFill>
                <a:srgbClr val="00B050"/>
              </a:solidFill>
            </a:rPr>
            <a:t>– </a:t>
          </a:r>
          <a:r>
            <a:rPr lang="en-GB" sz="2000" b="1" dirty="0" smtClean="0">
              <a:solidFill>
                <a:srgbClr val="00B050"/>
              </a:solidFill>
            </a:rPr>
            <a:t>Kosovo</a:t>
          </a:r>
          <a:r>
            <a:rPr lang="lv-LV" sz="2000" b="1" dirty="0" smtClean="0">
              <a:solidFill>
                <a:srgbClr val="00B050"/>
              </a:solidFill>
            </a:rPr>
            <a:t>*</a:t>
          </a:r>
          <a:r>
            <a:rPr lang="en-GB" sz="2000" b="1" dirty="0" smtClean="0">
              <a:solidFill>
                <a:srgbClr val="00B050"/>
              </a:solidFill>
            </a:rPr>
            <a:t>, Bosnia &amp; Herzegovina</a:t>
          </a:r>
          <a:endParaRPr lang="en-GB" sz="2000" b="1" dirty="0">
            <a:solidFill>
              <a:srgbClr val="00B050"/>
            </a:solidFill>
          </a:endParaRPr>
        </a:p>
      </dgm:t>
    </dgm:pt>
    <dgm:pt modelId="{331B5602-917A-458C-92E2-E907482F4F85}" type="parTrans" cxnId="{DFEE8E66-9E53-4550-B248-9F56CF3D2D7F}">
      <dgm:prSet/>
      <dgm:spPr/>
      <dgm:t>
        <a:bodyPr/>
        <a:lstStyle/>
        <a:p>
          <a:endParaRPr lang="en-GB"/>
        </a:p>
      </dgm:t>
    </dgm:pt>
    <dgm:pt modelId="{5BCAFF07-BCC6-4925-9926-03575CEAE2DA}" type="sibTrans" cxnId="{DFEE8E66-9E53-4550-B248-9F56CF3D2D7F}">
      <dgm:prSet/>
      <dgm:spPr/>
      <dgm:t>
        <a:bodyPr/>
        <a:lstStyle/>
        <a:p>
          <a:endParaRPr lang="en-GB"/>
        </a:p>
      </dgm:t>
    </dgm:pt>
    <dgm:pt modelId="{6FAE9164-47F1-4F6C-8338-A805F317EDC9}" type="pres">
      <dgm:prSet presAssocID="{49A0B176-3F0D-4884-80F0-EAFBCA4E595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B6A3ED4-AE15-4069-8D73-6C0902212883}" type="pres">
      <dgm:prSet presAssocID="{6F66FA49-53BC-4888-9BEC-BB688DA253BE}" presName="parentLin" presStyleCnt="0"/>
      <dgm:spPr/>
    </dgm:pt>
    <dgm:pt modelId="{E80FEA08-DF13-4322-AAF2-AE643BB4DA7C}" type="pres">
      <dgm:prSet presAssocID="{6F66FA49-53BC-4888-9BEC-BB688DA253BE}" presName="parentLeftMargin" presStyleLbl="node1" presStyleIdx="0" presStyleCnt="3"/>
      <dgm:spPr/>
      <dgm:t>
        <a:bodyPr/>
        <a:lstStyle/>
        <a:p>
          <a:endParaRPr lang="en-GB"/>
        </a:p>
      </dgm:t>
    </dgm:pt>
    <dgm:pt modelId="{51D55658-E4E9-4637-A1FB-22BD354C76C3}" type="pres">
      <dgm:prSet presAssocID="{6F66FA49-53BC-4888-9BEC-BB688DA253BE}" presName="parentText" presStyleLbl="node1" presStyleIdx="0" presStyleCnt="3" custScaleX="142857" custScaleY="142878" custLinFactX="-59913" custLinFactY="-200000" custLinFactNeighborX="-100000" custLinFactNeighborY="-23513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D94416D-79A6-41C9-A9B0-ED485ED32BD6}" type="pres">
      <dgm:prSet presAssocID="{6F66FA49-53BC-4888-9BEC-BB688DA253BE}" presName="negativeSpace" presStyleCnt="0"/>
      <dgm:spPr/>
    </dgm:pt>
    <dgm:pt modelId="{C2B93541-FCEA-454D-9D64-AE96CAEC8E19}" type="pres">
      <dgm:prSet presAssocID="{6F66FA49-53BC-4888-9BEC-BB688DA253BE}" presName="childText" presStyleLbl="conFgAcc1" presStyleIdx="0" presStyleCnt="3" custLinFactNeighborY="6670">
        <dgm:presLayoutVars>
          <dgm:bulletEnabled val="1"/>
        </dgm:presLayoutVars>
      </dgm:prSet>
      <dgm:spPr/>
    </dgm:pt>
    <dgm:pt modelId="{044B8D7B-1440-463B-9340-35E558866DF8}" type="pres">
      <dgm:prSet presAssocID="{3D8D45E4-02B8-4C9C-8C63-27438259E7F6}" presName="spaceBetweenRectangles" presStyleCnt="0"/>
      <dgm:spPr/>
    </dgm:pt>
    <dgm:pt modelId="{17B17306-748F-4B96-AFD5-3FDB8BEFF280}" type="pres">
      <dgm:prSet presAssocID="{131D6293-B5B0-4C19-AAB7-3F95A51B5BDC}" presName="parentLin" presStyleCnt="0"/>
      <dgm:spPr/>
    </dgm:pt>
    <dgm:pt modelId="{C85A654F-A169-432B-ABFD-80818A4A9A0B}" type="pres">
      <dgm:prSet presAssocID="{131D6293-B5B0-4C19-AAB7-3F95A51B5BDC}" presName="parentLeftMargin" presStyleLbl="node1" presStyleIdx="0" presStyleCnt="3"/>
      <dgm:spPr/>
      <dgm:t>
        <a:bodyPr/>
        <a:lstStyle/>
        <a:p>
          <a:endParaRPr lang="en-GB"/>
        </a:p>
      </dgm:t>
    </dgm:pt>
    <dgm:pt modelId="{851F23AD-0290-4CA2-9C05-DCA7F998D6A9}" type="pres">
      <dgm:prSet presAssocID="{131D6293-B5B0-4C19-AAB7-3F95A51B5BDC}" presName="parentText" presStyleLbl="node1" presStyleIdx="1" presStyleCnt="3" custScaleX="142857" custScaleY="143849" custLinFactNeighborX="-44175" custLinFactNeighborY="709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F96A19E-B5FC-44CC-9993-2E9992CE52D6}" type="pres">
      <dgm:prSet presAssocID="{131D6293-B5B0-4C19-AAB7-3F95A51B5BDC}" presName="negativeSpace" presStyleCnt="0"/>
      <dgm:spPr/>
    </dgm:pt>
    <dgm:pt modelId="{47F3EEDF-F504-4D65-AA9A-DC57091560DC}" type="pres">
      <dgm:prSet presAssocID="{131D6293-B5B0-4C19-AAB7-3F95A51B5BDC}" presName="childText" presStyleLbl="conFgAcc1" presStyleIdx="1" presStyleCnt="3">
        <dgm:presLayoutVars>
          <dgm:bulletEnabled val="1"/>
        </dgm:presLayoutVars>
      </dgm:prSet>
      <dgm:spPr/>
    </dgm:pt>
    <dgm:pt modelId="{5CA0B712-988D-45CA-B72E-7D70D08CE96F}" type="pres">
      <dgm:prSet presAssocID="{E667D97A-FD9C-47ED-9402-4523B5E7BCE3}" presName="spaceBetweenRectangles" presStyleCnt="0"/>
      <dgm:spPr/>
    </dgm:pt>
    <dgm:pt modelId="{CA1EC43D-B2FD-4848-88C6-2BF9341ECD97}" type="pres">
      <dgm:prSet presAssocID="{FF7B365B-97BD-4996-947B-ED66A0BF2E1B}" presName="parentLin" presStyleCnt="0"/>
      <dgm:spPr/>
    </dgm:pt>
    <dgm:pt modelId="{C0E98D91-BFD4-46C1-80B3-FCFA797BEF1F}" type="pres">
      <dgm:prSet presAssocID="{FF7B365B-97BD-4996-947B-ED66A0BF2E1B}" presName="parentLeftMargin" presStyleLbl="node1" presStyleIdx="1" presStyleCnt="3"/>
      <dgm:spPr/>
      <dgm:t>
        <a:bodyPr/>
        <a:lstStyle/>
        <a:p>
          <a:endParaRPr lang="en-GB"/>
        </a:p>
      </dgm:t>
    </dgm:pt>
    <dgm:pt modelId="{CE5EBCAC-6FD5-4B89-9A2D-F27254E900A6}" type="pres">
      <dgm:prSet presAssocID="{FF7B365B-97BD-4996-947B-ED66A0BF2E1B}" presName="parentText" presStyleLbl="node1" presStyleIdx="2" presStyleCnt="3" custScaleX="142857" custScaleY="14271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D7ABE75-6253-445F-944B-935FFCA443F4}" type="pres">
      <dgm:prSet presAssocID="{FF7B365B-97BD-4996-947B-ED66A0BF2E1B}" presName="negativeSpace" presStyleCnt="0"/>
      <dgm:spPr/>
    </dgm:pt>
    <dgm:pt modelId="{E7C6424D-B28F-4ABC-B7FF-3C4E60A4ADBE}" type="pres">
      <dgm:prSet presAssocID="{FF7B365B-97BD-4996-947B-ED66A0BF2E1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312AD3B-FAF9-4F9D-A065-667D10DCF988}" srcId="{49A0B176-3F0D-4884-80F0-EAFBCA4E5952}" destId="{6F66FA49-53BC-4888-9BEC-BB688DA253BE}" srcOrd="0" destOrd="0" parTransId="{B6042CCA-5BC1-4ADF-8EE2-1BF234F0584C}" sibTransId="{3D8D45E4-02B8-4C9C-8C63-27438259E7F6}"/>
    <dgm:cxn modelId="{93D16DD9-9E60-428B-824A-29749C6FCE2B}" srcId="{49A0B176-3F0D-4884-80F0-EAFBCA4E5952}" destId="{131D6293-B5B0-4C19-AAB7-3F95A51B5BDC}" srcOrd="1" destOrd="0" parTransId="{99A9A605-A114-4D9B-B858-1008E917F9C6}" sibTransId="{E667D97A-FD9C-47ED-9402-4523B5E7BCE3}"/>
    <dgm:cxn modelId="{01CFBF30-059D-4F5B-8EC3-796F0291B290}" type="presOf" srcId="{49A0B176-3F0D-4884-80F0-EAFBCA4E5952}" destId="{6FAE9164-47F1-4F6C-8338-A805F317EDC9}" srcOrd="0" destOrd="0" presId="urn:microsoft.com/office/officeart/2005/8/layout/list1"/>
    <dgm:cxn modelId="{A040D78B-267E-43DD-85BB-D85B8343191C}" type="presOf" srcId="{6F66FA49-53BC-4888-9BEC-BB688DA253BE}" destId="{51D55658-E4E9-4637-A1FB-22BD354C76C3}" srcOrd="1" destOrd="0" presId="urn:microsoft.com/office/officeart/2005/8/layout/list1"/>
    <dgm:cxn modelId="{E2DCD55A-C0F2-4CE4-A3E8-B6335B17D77D}" type="presOf" srcId="{FF7B365B-97BD-4996-947B-ED66A0BF2E1B}" destId="{CE5EBCAC-6FD5-4B89-9A2D-F27254E900A6}" srcOrd="1" destOrd="0" presId="urn:microsoft.com/office/officeart/2005/8/layout/list1"/>
    <dgm:cxn modelId="{DFEE8E66-9E53-4550-B248-9F56CF3D2D7F}" srcId="{49A0B176-3F0D-4884-80F0-EAFBCA4E5952}" destId="{FF7B365B-97BD-4996-947B-ED66A0BF2E1B}" srcOrd="2" destOrd="0" parTransId="{331B5602-917A-458C-92E2-E907482F4F85}" sibTransId="{5BCAFF07-BCC6-4925-9926-03575CEAE2DA}"/>
    <dgm:cxn modelId="{9008EFBA-7F2F-4DE6-AB4B-D66D9AA39C78}" type="presOf" srcId="{131D6293-B5B0-4C19-AAB7-3F95A51B5BDC}" destId="{C85A654F-A169-432B-ABFD-80818A4A9A0B}" srcOrd="0" destOrd="0" presId="urn:microsoft.com/office/officeart/2005/8/layout/list1"/>
    <dgm:cxn modelId="{6CA9034C-D155-4CD9-AA66-843D41DE8AC7}" type="presOf" srcId="{131D6293-B5B0-4C19-AAB7-3F95A51B5BDC}" destId="{851F23AD-0290-4CA2-9C05-DCA7F998D6A9}" srcOrd="1" destOrd="0" presId="urn:microsoft.com/office/officeart/2005/8/layout/list1"/>
    <dgm:cxn modelId="{ECA13383-7D46-43CA-A46C-899D32F5AAC8}" type="presOf" srcId="{FF7B365B-97BD-4996-947B-ED66A0BF2E1B}" destId="{C0E98D91-BFD4-46C1-80B3-FCFA797BEF1F}" srcOrd="0" destOrd="0" presId="urn:microsoft.com/office/officeart/2005/8/layout/list1"/>
    <dgm:cxn modelId="{131B25E4-4E9F-4618-94DA-8CBB98588BDA}" type="presOf" srcId="{6F66FA49-53BC-4888-9BEC-BB688DA253BE}" destId="{E80FEA08-DF13-4322-AAF2-AE643BB4DA7C}" srcOrd="0" destOrd="0" presId="urn:microsoft.com/office/officeart/2005/8/layout/list1"/>
    <dgm:cxn modelId="{1EDED13F-B2C8-485F-B946-5AF673998265}" type="presParOf" srcId="{6FAE9164-47F1-4F6C-8338-A805F317EDC9}" destId="{7B6A3ED4-AE15-4069-8D73-6C0902212883}" srcOrd="0" destOrd="0" presId="urn:microsoft.com/office/officeart/2005/8/layout/list1"/>
    <dgm:cxn modelId="{291BB4C3-7E38-4827-A06B-F12A895619D4}" type="presParOf" srcId="{7B6A3ED4-AE15-4069-8D73-6C0902212883}" destId="{E80FEA08-DF13-4322-AAF2-AE643BB4DA7C}" srcOrd="0" destOrd="0" presId="urn:microsoft.com/office/officeart/2005/8/layout/list1"/>
    <dgm:cxn modelId="{832D98AA-1320-496A-9717-AD9455DEE730}" type="presParOf" srcId="{7B6A3ED4-AE15-4069-8D73-6C0902212883}" destId="{51D55658-E4E9-4637-A1FB-22BD354C76C3}" srcOrd="1" destOrd="0" presId="urn:microsoft.com/office/officeart/2005/8/layout/list1"/>
    <dgm:cxn modelId="{576EBDC2-E52C-45A5-BDD5-C35DD500C944}" type="presParOf" srcId="{6FAE9164-47F1-4F6C-8338-A805F317EDC9}" destId="{DD94416D-79A6-41C9-A9B0-ED485ED32BD6}" srcOrd="1" destOrd="0" presId="urn:microsoft.com/office/officeart/2005/8/layout/list1"/>
    <dgm:cxn modelId="{617A48BC-C522-4C41-AD00-DC37ED0F2B94}" type="presParOf" srcId="{6FAE9164-47F1-4F6C-8338-A805F317EDC9}" destId="{C2B93541-FCEA-454D-9D64-AE96CAEC8E19}" srcOrd="2" destOrd="0" presId="urn:microsoft.com/office/officeart/2005/8/layout/list1"/>
    <dgm:cxn modelId="{96AFD237-03BB-4FEC-9279-6642D73B2A34}" type="presParOf" srcId="{6FAE9164-47F1-4F6C-8338-A805F317EDC9}" destId="{044B8D7B-1440-463B-9340-35E558866DF8}" srcOrd="3" destOrd="0" presId="urn:microsoft.com/office/officeart/2005/8/layout/list1"/>
    <dgm:cxn modelId="{463D0857-AE81-4CBC-ACAA-CD42A38C0AD6}" type="presParOf" srcId="{6FAE9164-47F1-4F6C-8338-A805F317EDC9}" destId="{17B17306-748F-4B96-AFD5-3FDB8BEFF280}" srcOrd="4" destOrd="0" presId="urn:microsoft.com/office/officeart/2005/8/layout/list1"/>
    <dgm:cxn modelId="{AFF3F15C-42B2-413D-BB87-EF504B204D00}" type="presParOf" srcId="{17B17306-748F-4B96-AFD5-3FDB8BEFF280}" destId="{C85A654F-A169-432B-ABFD-80818A4A9A0B}" srcOrd="0" destOrd="0" presId="urn:microsoft.com/office/officeart/2005/8/layout/list1"/>
    <dgm:cxn modelId="{0E6FBFD9-E4A7-4B94-A40E-AAEB68E73545}" type="presParOf" srcId="{17B17306-748F-4B96-AFD5-3FDB8BEFF280}" destId="{851F23AD-0290-4CA2-9C05-DCA7F998D6A9}" srcOrd="1" destOrd="0" presId="urn:microsoft.com/office/officeart/2005/8/layout/list1"/>
    <dgm:cxn modelId="{71C38DDE-C17C-48F1-B63C-AE49FC9F5629}" type="presParOf" srcId="{6FAE9164-47F1-4F6C-8338-A805F317EDC9}" destId="{7F96A19E-B5FC-44CC-9993-2E9992CE52D6}" srcOrd="5" destOrd="0" presId="urn:microsoft.com/office/officeart/2005/8/layout/list1"/>
    <dgm:cxn modelId="{0581E698-C995-4199-903C-F8111E909401}" type="presParOf" srcId="{6FAE9164-47F1-4F6C-8338-A805F317EDC9}" destId="{47F3EEDF-F504-4D65-AA9A-DC57091560DC}" srcOrd="6" destOrd="0" presId="urn:microsoft.com/office/officeart/2005/8/layout/list1"/>
    <dgm:cxn modelId="{075B778D-1720-467E-AAE2-C20FEDA7157A}" type="presParOf" srcId="{6FAE9164-47F1-4F6C-8338-A805F317EDC9}" destId="{5CA0B712-988D-45CA-B72E-7D70D08CE96F}" srcOrd="7" destOrd="0" presId="urn:microsoft.com/office/officeart/2005/8/layout/list1"/>
    <dgm:cxn modelId="{4D7FF9EC-8300-412F-9EDB-7C542391FC92}" type="presParOf" srcId="{6FAE9164-47F1-4F6C-8338-A805F317EDC9}" destId="{CA1EC43D-B2FD-4848-88C6-2BF9341ECD97}" srcOrd="8" destOrd="0" presId="urn:microsoft.com/office/officeart/2005/8/layout/list1"/>
    <dgm:cxn modelId="{EE358D3C-AD4A-4247-8DBD-5122991F168E}" type="presParOf" srcId="{CA1EC43D-B2FD-4848-88C6-2BF9341ECD97}" destId="{C0E98D91-BFD4-46C1-80B3-FCFA797BEF1F}" srcOrd="0" destOrd="0" presId="urn:microsoft.com/office/officeart/2005/8/layout/list1"/>
    <dgm:cxn modelId="{25467068-D22B-4113-95DE-F2E6C87A9C42}" type="presParOf" srcId="{CA1EC43D-B2FD-4848-88C6-2BF9341ECD97}" destId="{CE5EBCAC-6FD5-4B89-9A2D-F27254E900A6}" srcOrd="1" destOrd="0" presId="urn:microsoft.com/office/officeart/2005/8/layout/list1"/>
    <dgm:cxn modelId="{86E6B577-EB1E-4AFB-A4EE-F3DDC9647662}" type="presParOf" srcId="{6FAE9164-47F1-4F6C-8338-A805F317EDC9}" destId="{9D7ABE75-6253-445F-944B-935FFCA443F4}" srcOrd="9" destOrd="0" presId="urn:microsoft.com/office/officeart/2005/8/layout/list1"/>
    <dgm:cxn modelId="{6C78CD8C-6E3A-483A-8CE6-13A76EEE79D0}" type="presParOf" srcId="{6FAE9164-47F1-4F6C-8338-A805F317EDC9}" destId="{E7C6424D-B28F-4ABC-B7FF-3C4E60A4ADB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B93541-FCEA-454D-9D64-AE96CAEC8E19}">
      <dsp:nvSpPr>
        <dsp:cNvPr id="0" name=""/>
        <dsp:cNvSpPr/>
      </dsp:nvSpPr>
      <dsp:spPr>
        <a:xfrm>
          <a:off x="0" y="725670"/>
          <a:ext cx="8128298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D55658-E4E9-4637-A1FB-22BD354C76C3}">
      <dsp:nvSpPr>
        <dsp:cNvPr id="0" name=""/>
        <dsp:cNvSpPr/>
      </dsp:nvSpPr>
      <dsp:spPr>
        <a:xfrm>
          <a:off x="0" y="0"/>
          <a:ext cx="7739338" cy="1096617"/>
        </a:xfrm>
        <a:prstGeom prst="round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61" tIns="0" rIns="21506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000" b="1" kern="1200" dirty="0" smtClean="0">
              <a:solidFill>
                <a:srgbClr val="FFC000"/>
              </a:solidFill>
            </a:rPr>
            <a:t>IPARD I</a:t>
          </a:r>
          <a:r>
            <a:rPr lang="lv-LV" sz="2000" b="1" kern="1200" dirty="0" smtClean="0">
              <a:solidFill>
                <a:schemeClr val="bg1"/>
              </a:solidFill>
            </a:rPr>
            <a:t> - </a:t>
          </a:r>
          <a:r>
            <a:rPr lang="en-GB" sz="2000" b="1" kern="1200" dirty="0" smtClean="0">
              <a:solidFill>
                <a:srgbClr val="0F5494"/>
              </a:solidFill>
            </a:rPr>
            <a:t>Turkey, North Macedonia</a:t>
          </a:r>
          <a:r>
            <a:rPr lang="lv-LV" sz="2000" b="1" kern="1200" dirty="0" smtClean="0">
              <a:solidFill>
                <a:srgbClr val="0F5494"/>
              </a:solidFill>
            </a:rPr>
            <a:t>,</a:t>
          </a:r>
          <a:r>
            <a:rPr lang="lv-LV" sz="2000" b="1" kern="1200" dirty="0" smtClean="0">
              <a:solidFill>
                <a:schemeClr val="bg1"/>
              </a:solidFill>
            </a:rPr>
            <a:t> </a:t>
          </a:r>
          <a:r>
            <a:rPr lang="lv-LV" sz="2000" b="1" kern="1200" dirty="0" err="1" smtClean="0">
              <a:solidFill>
                <a:srgbClr val="FFFF00"/>
              </a:solidFill>
            </a:rPr>
            <a:t>Croatia</a:t>
          </a:r>
          <a:endParaRPr lang="en-GB" sz="2000" b="1" kern="1200" dirty="0">
            <a:solidFill>
              <a:srgbClr val="FFFF00"/>
            </a:solidFill>
          </a:endParaRPr>
        </a:p>
      </dsp:txBody>
      <dsp:txXfrm>
        <a:off x="53532" y="53532"/>
        <a:ext cx="7632274" cy="989553"/>
      </dsp:txXfrm>
    </dsp:sp>
    <dsp:sp modelId="{47F3EEDF-F504-4D65-AA9A-DC57091560DC}">
      <dsp:nvSpPr>
        <dsp:cNvPr id="0" name=""/>
        <dsp:cNvSpPr/>
      </dsp:nvSpPr>
      <dsp:spPr>
        <a:xfrm>
          <a:off x="0" y="2232216"/>
          <a:ext cx="8128298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1F23AD-0290-4CA2-9C05-DCA7F998D6A9}">
      <dsp:nvSpPr>
        <dsp:cNvPr id="0" name=""/>
        <dsp:cNvSpPr/>
      </dsp:nvSpPr>
      <dsp:spPr>
        <a:xfrm>
          <a:off x="216024" y="1566354"/>
          <a:ext cx="7739338" cy="1104069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61" tIns="0" rIns="21506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000" b="1" kern="1200" dirty="0" smtClean="0">
              <a:solidFill>
                <a:srgbClr val="FFC000"/>
              </a:solidFill>
            </a:rPr>
            <a:t>IPARD II &amp; IPARD III </a:t>
          </a:r>
          <a:r>
            <a:rPr lang="lv-LV" sz="2000" b="1" kern="1200" dirty="0" smtClean="0">
              <a:solidFill>
                <a:schemeClr val="accent3"/>
              </a:solidFill>
            </a:rPr>
            <a:t>- </a:t>
          </a:r>
          <a:r>
            <a:rPr lang="en-GB" sz="2000" b="1" kern="1200" dirty="0" smtClean="0">
              <a:solidFill>
                <a:srgbClr val="0F5494"/>
              </a:solidFill>
            </a:rPr>
            <a:t>Turkey, North Macedonia, </a:t>
          </a:r>
          <a:r>
            <a:rPr lang="en-GB" sz="2000" b="1" kern="1200" dirty="0" smtClean="0">
              <a:solidFill>
                <a:srgbClr val="C00000"/>
              </a:solidFill>
            </a:rPr>
            <a:t>Albania, Montenegro, Serbia</a:t>
          </a:r>
          <a:endParaRPr lang="en-GB" sz="2000" b="1" kern="1200" dirty="0">
            <a:solidFill>
              <a:srgbClr val="C00000"/>
            </a:solidFill>
          </a:endParaRPr>
        </a:p>
      </dsp:txBody>
      <dsp:txXfrm>
        <a:off x="269920" y="1620250"/>
        <a:ext cx="7631546" cy="996277"/>
      </dsp:txXfrm>
    </dsp:sp>
    <dsp:sp modelId="{E7C6424D-B28F-4ABC-B7FF-3C4E60A4ADBE}">
      <dsp:nvSpPr>
        <dsp:cNvPr id="0" name=""/>
        <dsp:cNvSpPr/>
      </dsp:nvSpPr>
      <dsp:spPr>
        <a:xfrm>
          <a:off x="0" y="3739429"/>
          <a:ext cx="8128298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5EBCAC-6FD5-4B89-9A2D-F27254E900A6}">
      <dsp:nvSpPr>
        <dsp:cNvPr id="0" name=""/>
        <dsp:cNvSpPr/>
      </dsp:nvSpPr>
      <dsp:spPr>
        <a:xfrm>
          <a:off x="386967" y="3027816"/>
          <a:ext cx="7739338" cy="10953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61" tIns="0" rIns="21506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000" b="1" kern="1200" noProof="0" dirty="0" smtClean="0">
              <a:solidFill>
                <a:srgbClr val="00B050"/>
              </a:solidFill>
            </a:rPr>
            <a:t>Potential</a:t>
          </a:r>
          <a:r>
            <a:rPr lang="lv-LV" sz="2000" b="1" kern="1200" dirty="0" smtClean="0">
              <a:solidFill>
                <a:srgbClr val="00B050"/>
              </a:solidFill>
            </a:rPr>
            <a:t> </a:t>
          </a:r>
          <a:r>
            <a:rPr lang="lv-LV" sz="2000" b="1" kern="1200" dirty="0" smtClean="0">
              <a:solidFill>
                <a:srgbClr val="00B050"/>
              </a:solidFill>
            </a:rPr>
            <a:t>IPARD </a:t>
          </a:r>
          <a:r>
            <a:rPr lang="lv-LV" sz="2000" b="1" kern="1200" dirty="0" err="1" smtClean="0">
              <a:solidFill>
                <a:srgbClr val="00B050"/>
              </a:solidFill>
            </a:rPr>
            <a:t>beneficiaries</a:t>
          </a:r>
          <a:r>
            <a:rPr lang="lv-LV" sz="2000" b="1" kern="1200" dirty="0" smtClean="0">
              <a:solidFill>
                <a:srgbClr val="00B050"/>
              </a:solidFill>
            </a:rPr>
            <a:t> </a:t>
          </a:r>
          <a:r>
            <a:rPr lang="lv-LV" sz="2000" b="1" kern="1200" dirty="0" smtClean="0">
              <a:solidFill>
                <a:srgbClr val="00B050"/>
              </a:solidFill>
            </a:rPr>
            <a:t>– </a:t>
          </a:r>
          <a:r>
            <a:rPr lang="en-GB" sz="2000" b="1" kern="1200" dirty="0" smtClean="0">
              <a:solidFill>
                <a:srgbClr val="00B050"/>
              </a:solidFill>
            </a:rPr>
            <a:t>Kosovo</a:t>
          </a:r>
          <a:r>
            <a:rPr lang="lv-LV" sz="2000" b="1" kern="1200" dirty="0" smtClean="0">
              <a:solidFill>
                <a:srgbClr val="00B050"/>
              </a:solidFill>
            </a:rPr>
            <a:t>*</a:t>
          </a:r>
          <a:r>
            <a:rPr lang="en-GB" sz="2000" b="1" kern="1200" dirty="0" smtClean="0">
              <a:solidFill>
                <a:srgbClr val="00B050"/>
              </a:solidFill>
            </a:rPr>
            <a:t>, Bosnia &amp; Herzegovina</a:t>
          </a:r>
          <a:endParaRPr lang="en-GB" sz="2000" b="1" kern="1200" dirty="0">
            <a:solidFill>
              <a:srgbClr val="00B050"/>
            </a:solidFill>
          </a:endParaRPr>
        </a:p>
      </dsp:txBody>
      <dsp:txXfrm>
        <a:off x="440439" y="3081288"/>
        <a:ext cx="7632394" cy="9884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289066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70" tIns="44887" rIns="89770" bIns="44887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>
              <a:latin typeface="Verdana" panose="020B0604030504040204" pitchFamily="34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867" y="0"/>
            <a:ext cx="289066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70" tIns="44887" rIns="89770" bIns="44887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>
              <a:latin typeface="Verdana" panose="020B0604030504040204" pitchFamily="34" charset="0"/>
            </a:endParaRP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428166"/>
            <a:ext cx="289066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70" tIns="44887" rIns="89770" bIns="44887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>
              <a:latin typeface="Verdana" panose="020B0604030504040204" pitchFamily="34" charset="0"/>
            </a:endParaRP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867" y="9428166"/>
            <a:ext cx="289066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70" tIns="44887" rIns="89770" bIns="44887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>
                <a:latin typeface="Verdana" panose="020B0604030504040204" pitchFamily="34" charset="0"/>
              </a:rPr>
              <a:pPr>
                <a:defRPr/>
              </a:pPr>
              <a:t>‹#›</a:t>
            </a:fld>
            <a:endParaRPr lang="en-GB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096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289066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70" tIns="44887" rIns="89770" bIns="44887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867" y="0"/>
            <a:ext cx="289066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70" tIns="44887" rIns="89770" bIns="44887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599" y="4714879"/>
            <a:ext cx="5335893" cy="446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70" tIns="44887" rIns="89770" bIns="448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28166"/>
            <a:ext cx="289066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70" tIns="44887" rIns="89770" bIns="44887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867" y="9428166"/>
            <a:ext cx="289066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70" tIns="44887" rIns="89770" bIns="44887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7406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338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4193396" y="6425952"/>
            <a:ext cx="792088" cy="432048"/>
          </a:xfrm>
          <a:prstGeom prst="rect">
            <a:avLst/>
          </a:prstGeom>
          <a:solidFill>
            <a:srgbClr val="42A6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0" i="1" dirty="0" smtClean="0">
                <a:latin typeface="Verdana" panose="020B0604030504040204" pitchFamily="34" charset="0"/>
              </a:rPr>
              <a:t>Agriculture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0" i="1" baseline="0" dirty="0" smtClean="0">
                <a:latin typeface="Verdana" panose="020B0604030504040204" pitchFamily="34" charset="0"/>
              </a:rPr>
              <a:t>and Rural Development</a:t>
            </a:r>
            <a:endParaRPr lang="en-US" sz="800" b="0" i="1" dirty="0">
              <a:latin typeface="Verdan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39952" y="1641600"/>
            <a:ext cx="4536504" cy="2088232"/>
          </a:xfrm>
        </p:spPr>
        <p:txBody>
          <a:bodyPr/>
          <a:lstStyle>
            <a:lvl1pPr marL="0"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GB" dirty="0" smtClean="0"/>
              <a:t>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marL="0"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600" y="309600"/>
            <a:ext cx="1583550" cy="1101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6" name="Rectangle 5"/>
          <p:cNvSpPr/>
          <p:nvPr userDrawn="1"/>
        </p:nvSpPr>
        <p:spPr>
          <a:xfrm>
            <a:off x="4262438" y="6669360"/>
            <a:ext cx="596900" cy="198438"/>
          </a:xfrm>
          <a:prstGeom prst="rect">
            <a:avLst/>
          </a:prstGeom>
          <a:solidFill>
            <a:srgbClr val="42A62A"/>
          </a:solidFill>
          <a:ln>
            <a:solidFill>
              <a:srgbClr val="42A62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61DAA-5BBC-4812-876F-0D7C7B9EA7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000" y="295200"/>
            <a:ext cx="1415751" cy="99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0" y="6362700"/>
            <a:ext cx="9144000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6235700"/>
            <a:ext cx="91440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fr-FR" smtClean="0">
                <a:solidFill>
                  <a:schemeClr val="bg1"/>
                </a:solidFill>
              </a:rPr>
              <a:t>	</a:t>
            </a:r>
          </a:p>
          <a:p>
            <a:pPr eaLnBrk="1" hangingPunct="1">
              <a:defRPr/>
            </a:pPr>
            <a:r>
              <a:rPr lang="en-GB" altLang="fr-FR" smtClean="0">
                <a:solidFill>
                  <a:schemeClr val="bg1"/>
                </a:solidFill>
              </a:rPr>
              <a:t>	</a:t>
            </a:r>
            <a:endParaRPr lang="en-GB" altLang="fr-FR" sz="1200" smtClean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438" y="306388"/>
            <a:ext cx="1620837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510038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smtClean="0"/>
              <a:t>Et </a:t>
            </a:r>
            <a:r>
              <a:rPr lang="fr-BE" dirty="0" err="1" smtClean="0"/>
              <a:t>dolor</a:t>
            </a:r>
            <a:r>
              <a:rPr lang="fr-BE" dirty="0" smtClean="0"/>
              <a:t> </a:t>
            </a:r>
            <a:r>
              <a:rPr lang="fr-BE" dirty="0" err="1" smtClean="0"/>
              <a:t>fragum</a:t>
            </a:r>
            <a:endParaRPr lang="en-GB" dirty="0" smtClean="0"/>
          </a:p>
          <a:p>
            <a:pPr lvl="1"/>
            <a:r>
              <a:rPr lang="en-GB" dirty="0" smtClean="0"/>
              <a:t>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  <a:p>
            <a:pPr lvl="2"/>
            <a:r>
              <a:rPr lang="en-GB" dirty="0" smtClean="0"/>
              <a:t>- 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</p:sldLayoutIdLst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mailto:Zigo.Rutkovskis@ec.europa.e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19" Type="http://schemas.openxmlformats.org/officeDocument/2006/relationships/image" Target="../media/image12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641600"/>
            <a:ext cx="7992888" cy="3083544"/>
          </a:xfrm>
        </p:spPr>
        <p:txBody>
          <a:bodyPr/>
          <a:lstStyle/>
          <a:p>
            <a:pPr algn="ctr"/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365104"/>
            <a:ext cx="8136904" cy="1872208"/>
          </a:xfrm>
        </p:spPr>
        <p:txBody>
          <a:bodyPr/>
          <a:lstStyle/>
          <a:p>
            <a:r>
              <a:rPr lang="fr-BE" sz="1800" dirty="0" smtClean="0"/>
              <a:t>		</a:t>
            </a:r>
          </a:p>
          <a:p>
            <a:endParaRPr lang="fr-BE" sz="1800" dirty="0" smtClean="0"/>
          </a:p>
          <a:p>
            <a:endParaRPr lang="fr-BE" sz="1800" dirty="0"/>
          </a:p>
        </p:txBody>
      </p:sp>
      <p:sp>
        <p:nvSpPr>
          <p:cNvPr id="4" name="Title 3"/>
          <p:cNvSpPr txBox="1">
            <a:spLocks/>
          </p:cNvSpPr>
          <p:nvPr/>
        </p:nvSpPr>
        <p:spPr bwMode="auto">
          <a:xfrm>
            <a:off x="94593" y="1556272"/>
            <a:ext cx="8978462" cy="1144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D62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/>
            <a:r>
              <a:rPr lang="lv-LV" sz="3600" kern="0" dirty="0" smtClean="0"/>
              <a:t>Progress </a:t>
            </a:r>
            <a:r>
              <a:rPr lang="lv-LV" sz="3600" kern="0" dirty="0" err="1" smtClean="0"/>
              <a:t>with</a:t>
            </a:r>
            <a:r>
              <a:rPr lang="lv-LV" sz="3600" kern="0" dirty="0" smtClean="0"/>
              <a:t> </a:t>
            </a:r>
            <a:r>
              <a:rPr lang="lv-LV" sz="3600" kern="0" dirty="0" err="1" smtClean="0"/>
              <a:t>preparation</a:t>
            </a:r>
            <a:r>
              <a:rPr lang="lv-LV" sz="3600" kern="0" dirty="0" smtClean="0"/>
              <a:t> </a:t>
            </a:r>
            <a:r>
              <a:rPr lang="lv-LV" sz="3600" kern="0" dirty="0" err="1" smtClean="0"/>
              <a:t>for</a:t>
            </a:r>
            <a:r>
              <a:rPr lang="lv-LV" sz="3600" kern="0" dirty="0" smtClean="0"/>
              <a:t> IPARD III</a:t>
            </a:r>
            <a:endParaRPr lang="en-GB" sz="3600" kern="0" dirty="0"/>
          </a:p>
        </p:txBody>
      </p:sp>
      <p:pic>
        <p:nvPicPr>
          <p:cNvPr id="5" name="İçerik Yer Tutucusu 3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2" b="9073"/>
          <a:stretch>
            <a:fillRect/>
          </a:stretch>
        </p:blipFill>
        <p:spPr bwMode="auto">
          <a:xfrm>
            <a:off x="109058" y="2701253"/>
            <a:ext cx="2155970" cy="1616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İçerik Yer Tutucusu 3"/>
          <p:cNvPicPr>
            <a:picLocks noGrp="1"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5" b="8005"/>
          <a:stretch>
            <a:fillRect/>
          </a:stretch>
        </p:blipFill>
        <p:spPr bwMode="auto">
          <a:xfrm>
            <a:off x="2340529" y="2701253"/>
            <a:ext cx="2155970" cy="1616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İçerik Yer Tutucusu 3"/>
          <p:cNvPicPr>
            <a:picLocks noGrp="1"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9" b="9229"/>
          <a:stretch>
            <a:fillRect/>
          </a:stretch>
        </p:blipFill>
        <p:spPr bwMode="auto">
          <a:xfrm>
            <a:off x="4597166" y="2701253"/>
            <a:ext cx="2155970" cy="161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İçerik Yer Tutucusu 3"/>
          <p:cNvPicPr>
            <a:picLocks noGrp="1"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9" b="5185"/>
          <a:stretch>
            <a:fillRect/>
          </a:stretch>
        </p:blipFill>
        <p:spPr bwMode="auto">
          <a:xfrm>
            <a:off x="6795081" y="2701253"/>
            <a:ext cx="2155970" cy="1616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61" y="4488111"/>
            <a:ext cx="2163767" cy="162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529" y="4488111"/>
            <a:ext cx="2222131" cy="162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 descr="C:\Users\lisztiw\AppData\Local\Microsoft\Windows\Temporary Internet Files\Content.Outlook\310Y2DDK\m 101 (2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565" y="4488111"/>
            <a:ext cx="2089572" cy="162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lisztiw\AppData\Local\Microsoft\Windows\Temporary Internet Files\Content.Outlook\310Y2DDK\m 302 (2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364" y="4488111"/>
            <a:ext cx="2073687" cy="162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092825"/>
            <a:ext cx="2133600" cy="476250"/>
          </a:xfrm>
        </p:spPr>
        <p:txBody>
          <a:bodyPr/>
          <a:lstStyle/>
          <a:p>
            <a:pPr>
              <a:defRPr/>
            </a:pPr>
            <a:fld id="{722C02F4-25A3-4494-B4E5-8D01F641455C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853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 smtClean="0"/>
              <a:t>IPARD III – List </a:t>
            </a:r>
            <a:r>
              <a:rPr lang="lv-LV" dirty="0" err="1" smtClean="0"/>
              <a:t>of</a:t>
            </a:r>
            <a:r>
              <a:rPr lang="lv-LV" dirty="0" smtClean="0"/>
              <a:t> </a:t>
            </a:r>
            <a:r>
              <a:rPr lang="lv-LV" dirty="0" err="1" smtClean="0"/>
              <a:t>measures</a:t>
            </a:r>
            <a:r>
              <a:rPr lang="lv-LV" dirty="0" smtClean="0"/>
              <a:t> (I)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lv-LV" sz="2100" b="1" dirty="0" smtClean="0"/>
              <a:t>M1</a:t>
            </a:r>
            <a:r>
              <a:rPr lang="lv-LV" sz="2100" dirty="0" smtClean="0"/>
              <a:t>-I</a:t>
            </a:r>
            <a:r>
              <a:rPr lang="en-GB" sz="2100" dirty="0" err="1" smtClean="0"/>
              <a:t>nvestments</a:t>
            </a:r>
            <a:r>
              <a:rPr lang="en-GB" sz="2100" dirty="0" smtClean="0"/>
              <a:t> </a:t>
            </a:r>
            <a:r>
              <a:rPr lang="en-GB" sz="2100" dirty="0"/>
              <a:t>in physical assets of agricultural </a:t>
            </a:r>
            <a:r>
              <a:rPr lang="en-GB" sz="2100" dirty="0" smtClean="0"/>
              <a:t>holdings</a:t>
            </a:r>
            <a:r>
              <a:rPr lang="lv-LV" sz="2100" dirty="0" smtClean="0"/>
              <a:t> (5+0)</a:t>
            </a:r>
            <a:endParaRPr lang="fr-BE" sz="2100" dirty="0"/>
          </a:p>
          <a:p>
            <a:pPr marL="0" indent="0" algn="just">
              <a:buNone/>
            </a:pPr>
            <a:r>
              <a:rPr lang="lv-LV" sz="2100" b="1" dirty="0" smtClean="0"/>
              <a:t>M2</a:t>
            </a:r>
            <a:r>
              <a:rPr lang="lv-LV" sz="2100" dirty="0" smtClean="0"/>
              <a:t>-S</a:t>
            </a:r>
            <a:r>
              <a:rPr lang="en-GB" sz="2100" dirty="0" err="1" smtClean="0"/>
              <a:t>upport</a:t>
            </a:r>
            <a:r>
              <a:rPr lang="en-GB" sz="2100" dirty="0" smtClean="0"/>
              <a:t> </a:t>
            </a:r>
            <a:r>
              <a:rPr lang="en-GB" sz="2100" dirty="0"/>
              <a:t>for the setting up of producer </a:t>
            </a:r>
            <a:r>
              <a:rPr lang="en-GB" sz="2100" dirty="0" smtClean="0"/>
              <a:t>groups</a:t>
            </a:r>
            <a:r>
              <a:rPr lang="lv-LV" sz="2100" dirty="0" smtClean="0"/>
              <a:t> (0)</a:t>
            </a:r>
            <a:endParaRPr lang="fr-BE" sz="2100" dirty="0"/>
          </a:p>
          <a:p>
            <a:pPr marL="0" indent="0" algn="just">
              <a:buNone/>
            </a:pPr>
            <a:r>
              <a:rPr lang="lv-LV" sz="2100" b="1" dirty="0" smtClean="0"/>
              <a:t>M3</a:t>
            </a:r>
            <a:r>
              <a:rPr lang="lv-LV" sz="2100" dirty="0" smtClean="0"/>
              <a:t>-I</a:t>
            </a:r>
            <a:r>
              <a:rPr lang="en-GB" sz="2100" dirty="0" err="1" smtClean="0"/>
              <a:t>nvestments</a:t>
            </a:r>
            <a:r>
              <a:rPr lang="en-GB" sz="2100" dirty="0" smtClean="0"/>
              <a:t> </a:t>
            </a:r>
            <a:r>
              <a:rPr lang="en-GB" sz="2100" dirty="0"/>
              <a:t>in physical assets concerning processing and marketing of agricultural and fishery </a:t>
            </a:r>
            <a:r>
              <a:rPr lang="en-GB" sz="2100" dirty="0" smtClean="0"/>
              <a:t>products</a:t>
            </a:r>
            <a:r>
              <a:rPr lang="lv-LV" sz="2100" dirty="0" smtClean="0"/>
              <a:t> (5+0)</a:t>
            </a:r>
            <a:endParaRPr lang="lv-LV" sz="2100" dirty="0"/>
          </a:p>
          <a:p>
            <a:pPr marL="0" indent="0" algn="just">
              <a:buNone/>
            </a:pPr>
            <a:r>
              <a:rPr lang="lv-LV" sz="2100" b="1" dirty="0" smtClean="0"/>
              <a:t>M4</a:t>
            </a:r>
            <a:r>
              <a:rPr lang="lv-LV" sz="2100" dirty="0" smtClean="0"/>
              <a:t>-A</a:t>
            </a:r>
            <a:r>
              <a:rPr lang="en-GB" sz="2100" dirty="0" err="1" smtClean="0"/>
              <a:t>gri</a:t>
            </a:r>
            <a:r>
              <a:rPr lang="en-GB" sz="2100" dirty="0" smtClean="0"/>
              <a:t>-environment-climate </a:t>
            </a:r>
            <a:r>
              <a:rPr lang="en-GB" sz="2100" dirty="0"/>
              <a:t>and organic farming </a:t>
            </a:r>
            <a:r>
              <a:rPr lang="en-GB" sz="2100" dirty="0" smtClean="0"/>
              <a:t>measure</a:t>
            </a:r>
            <a:r>
              <a:rPr lang="lv-LV" sz="2100" dirty="0" smtClean="0"/>
              <a:t> (1+4)</a:t>
            </a:r>
            <a:endParaRPr lang="fr-BE" sz="2100" dirty="0"/>
          </a:p>
          <a:p>
            <a:pPr marL="0" indent="0" algn="just">
              <a:buNone/>
            </a:pPr>
            <a:r>
              <a:rPr lang="lv-LV" sz="2100" b="1" dirty="0" smtClean="0">
                <a:solidFill>
                  <a:srgbClr val="00B050"/>
                </a:solidFill>
              </a:rPr>
              <a:t>M5</a:t>
            </a:r>
            <a:r>
              <a:rPr lang="lv-LV" sz="2100" dirty="0" smtClean="0">
                <a:solidFill>
                  <a:srgbClr val="00B050"/>
                </a:solidFill>
              </a:rPr>
              <a:t>-I</a:t>
            </a:r>
            <a:r>
              <a:rPr lang="en-GB" sz="2100" dirty="0" err="1" smtClean="0">
                <a:solidFill>
                  <a:srgbClr val="00B050"/>
                </a:solidFill>
              </a:rPr>
              <a:t>mplementation</a:t>
            </a:r>
            <a:r>
              <a:rPr lang="en-GB" sz="2100" dirty="0" smtClean="0">
                <a:solidFill>
                  <a:srgbClr val="00B050"/>
                </a:solidFill>
              </a:rPr>
              <a:t> </a:t>
            </a:r>
            <a:r>
              <a:rPr lang="en-GB" sz="2100" dirty="0">
                <a:solidFill>
                  <a:srgbClr val="00B050"/>
                </a:solidFill>
              </a:rPr>
              <a:t>of local development strategies - LEADER </a:t>
            </a:r>
            <a:r>
              <a:rPr lang="en-GB" sz="2100" dirty="0" smtClean="0">
                <a:solidFill>
                  <a:srgbClr val="00B050"/>
                </a:solidFill>
              </a:rPr>
              <a:t>approach</a:t>
            </a:r>
            <a:r>
              <a:rPr lang="lv-LV" sz="2100" dirty="0" smtClean="0">
                <a:solidFill>
                  <a:srgbClr val="00B050"/>
                </a:solidFill>
              </a:rPr>
              <a:t> (1+4)</a:t>
            </a:r>
            <a:endParaRPr lang="fr-BE" sz="2100" dirty="0">
              <a:solidFill>
                <a:srgbClr val="00B050"/>
              </a:solidFill>
            </a:endParaRPr>
          </a:p>
          <a:p>
            <a:pPr marL="0" indent="0" algn="just">
              <a:buNone/>
            </a:pPr>
            <a:r>
              <a:rPr lang="lv-LV" sz="2100" b="1" dirty="0" smtClean="0"/>
              <a:t>M6</a:t>
            </a:r>
            <a:r>
              <a:rPr lang="lv-LV" sz="2100" dirty="0" smtClean="0"/>
              <a:t>-I</a:t>
            </a:r>
            <a:r>
              <a:rPr lang="en-GB" sz="2100" dirty="0" err="1" smtClean="0"/>
              <a:t>nvestments</a:t>
            </a:r>
            <a:r>
              <a:rPr lang="en-GB" sz="2100" dirty="0" smtClean="0"/>
              <a:t> </a:t>
            </a:r>
            <a:r>
              <a:rPr lang="en-GB" sz="2100" dirty="0"/>
              <a:t>in rural public </a:t>
            </a:r>
            <a:r>
              <a:rPr lang="en-GB" sz="2100" dirty="0" smtClean="0"/>
              <a:t>infrastructure</a:t>
            </a:r>
            <a:r>
              <a:rPr lang="lv-LV" sz="2100" dirty="0" smtClean="0"/>
              <a:t> (0+5)</a:t>
            </a:r>
            <a:endParaRPr lang="fr-BE" sz="2100" dirty="0"/>
          </a:p>
          <a:p>
            <a:endParaRPr lang="fr-B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7488"/>
            <a:ext cx="2137483" cy="106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82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/>
              <a:t>IPARD III – List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measures</a:t>
            </a:r>
            <a:r>
              <a:rPr lang="lv-LV" dirty="0"/>
              <a:t> (</a:t>
            </a:r>
            <a:r>
              <a:rPr lang="lv-LV" dirty="0" smtClean="0"/>
              <a:t>II)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lv-LV" sz="2100" b="1" dirty="0"/>
              <a:t>M7</a:t>
            </a:r>
            <a:r>
              <a:rPr lang="lv-LV" sz="2100" dirty="0"/>
              <a:t>-F</a:t>
            </a:r>
            <a:r>
              <a:rPr lang="en-GB" sz="2100" dirty="0"/>
              <a:t>arm diversification and business development</a:t>
            </a:r>
            <a:r>
              <a:rPr lang="lv-LV" sz="2100" dirty="0"/>
              <a:t> (5+0)</a:t>
            </a:r>
            <a:endParaRPr lang="fr-BE" sz="2100" dirty="0"/>
          </a:p>
          <a:p>
            <a:pPr marL="0" indent="0" algn="just">
              <a:buNone/>
            </a:pPr>
            <a:r>
              <a:rPr lang="lv-LV" sz="2100" b="1" dirty="0" smtClean="0"/>
              <a:t>M8</a:t>
            </a:r>
            <a:r>
              <a:rPr lang="lv-LV" sz="2100" dirty="0" smtClean="0"/>
              <a:t>-I</a:t>
            </a:r>
            <a:r>
              <a:rPr lang="en-GB" sz="2100" dirty="0" err="1" smtClean="0"/>
              <a:t>mprovement</a:t>
            </a:r>
            <a:r>
              <a:rPr lang="en-GB" sz="2100" dirty="0" smtClean="0"/>
              <a:t> </a:t>
            </a:r>
            <a:r>
              <a:rPr lang="en-GB" sz="2100" dirty="0"/>
              <a:t>of skills and </a:t>
            </a:r>
            <a:r>
              <a:rPr lang="en-GB" sz="2100" dirty="0" smtClean="0"/>
              <a:t>competences</a:t>
            </a:r>
            <a:r>
              <a:rPr lang="lv-LV" sz="2100" dirty="0" smtClean="0"/>
              <a:t> </a:t>
            </a:r>
            <a:r>
              <a:rPr lang="lv-LV" sz="2100" smtClean="0"/>
              <a:t>(0)</a:t>
            </a:r>
            <a:endParaRPr lang="fr-BE" sz="2100" dirty="0"/>
          </a:p>
          <a:p>
            <a:pPr marL="0" indent="0" algn="just">
              <a:buNone/>
            </a:pPr>
            <a:r>
              <a:rPr lang="lv-LV" sz="2100" b="1" dirty="0" smtClean="0">
                <a:solidFill>
                  <a:srgbClr val="00B050"/>
                </a:solidFill>
              </a:rPr>
              <a:t>M9</a:t>
            </a:r>
            <a:r>
              <a:rPr lang="lv-LV" sz="2100" dirty="0" smtClean="0">
                <a:solidFill>
                  <a:srgbClr val="00B050"/>
                </a:solidFill>
              </a:rPr>
              <a:t>-T</a:t>
            </a:r>
            <a:r>
              <a:rPr lang="en-GB" sz="2100" dirty="0" err="1" smtClean="0">
                <a:solidFill>
                  <a:srgbClr val="00B050"/>
                </a:solidFill>
              </a:rPr>
              <a:t>echnical</a:t>
            </a:r>
            <a:r>
              <a:rPr lang="en-GB" sz="2100" dirty="0" smtClean="0">
                <a:solidFill>
                  <a:srgbClr val="00B050"/>
                </a:solidFill>
              </a:rPr>
              <a:t> assistance</a:t>
            </a:r>
            <a:r>
              <a:rPr lang="lv-LV" sz="2100" dirty="0" smtClean="0">
                <a:solidFill>
                  <a:srgbClr val="00B050"/>
                </a:solidFill>
              </a:rPr>
              <a:t> (4+1)</a:t>
            </a:r>
            <a:endParaRPr lang="fr-BE" sz="2100" dirty="0">
              <a:solidFill>
                <a:srgbClr val="00B050"/>
              </a:solidFill>
            </a:endParaRPr>
          </a:p>
          <a:p>
            <a:pPr marL="0" indent="0" algn="just">
              <a:buNone/>
            </a:pPr>
            <a:r>
              <a:rPr lang="lv-LV" sz="2100" b="1" dirty="0" smtClean="0"/>
              <a:t>M10</a:t>
            </a:r>
            <a:r>
              <a:rPr lang="lv-LV" sz="2100" dirty="0" smtClean="0"/>
              <a:t>-A</a:t>
            </a:r>
            <a:r>
              <a:rPr lang="en-GB" sz="2100" dirty="0" err="1" smtClean="0"/>
              <a:t>dvisory</a:t>
            </a:r>
            <a:r>
              <a:rPr lang="en-GB" sz="2100" dirty="0" smtClean="0"/>
              <a:t> services</a:t>
            </a:r>
            <a:r>
              <a:rPr lang="lv-LV" sz="2100" dirty="0" smtClean="0"/>
              <a:t> (0+3)</a:t>
            </a:r>
            <a:endParaRPr lang="fr-BE" sz="2100" dirty="0"/>
          </a:p>
          <a:p>
            <a:pPr marL="0" indent="0" algn="just">
              <a:buNone/>
            </a:pPr>
            <a:r>
              <a:rPr lang="lv-LV" sz="2100" b="1" dirty="0" smtClean="0"/>
              <a:t>M11</a:t>
            </a:r>
            <a:r>
              <a:rPr lang="lv-LV" sz="2100" dirty="0" smtClean="0"/>
              <a:t>-E</a:t>
            </a:r>
            <a:r>
              <a:rPr lang="en-GB" sz="2100" dirty="0" err="1" smtClean="0"/>
              <a:t>stablishment</a:t>
            </a:r>
            <a:r>
              <a:rPr lang="en-GB" sz="2100" dirty="0" smtClean="0"/>
              <a:t> </a:t>
            </a:r>
            <a:r>
              <a:rPr lang="en-GB" sz="2100" dirty="0"/>
              <a:t>and protection of </a:t>
            </a:r>
            <a:r>
              <a:rPr lang="en-GB" sz="2100" dirty="0" smtClean="0"/>
              <a:t>forests</a:t>
            </a:r>
            <a:r>
              <a:rPr lang="lv-LV" sz="2100" dirty="0" smtClean="0"/>
              <a:t> (0+3)</a:t>
            </a:r>
            <a:endParaRPr lang="fr-BE" sz="2100" dirty="0"/>
          </a:p>
          <a:p>
            <a:pPr marL="0" indent="0" algn="just">
              <a:buNone/>
            </a:pPr>
            <a:r>
              <a:rPr lang="lv-LV" sz="2100" b="1" u="sng" dirty="0" smtClean="0"/>
              <a:t>M12</a:t>
            </a:r>
            <a:r>
              <a:rPr lang="lv-LV" sz="2100" u="sng" dirty="0" smtClean="0"/>
              <a:t>-F</a:t>
            </a:r>
            <a:r>
              <a:rPr lang="en-GB" sz="2100" u="sng" dirty="0" err="1" smtClean="0"/>
              <a:t>inancial</a:t>
            </a:r>
            <a:r>
              <a:rPr lang="en-GB" sz="2100" u="sng" dirty="0" smtClean="0"/>
              <a:t> instruments</a:t>
            </a:r>
            <a:r>
              <a:rPr lang="lv-LV" sz="2100" u="sng" dirty="0" smtClean="0"/>
              <a:t> (0)</a:t>
            </a:r>
            <a:endParaRPr lang="fr-BE" sz="2100" dirty="0"/>
          </a:p>
          <a:p>
            <a:pPr marL="0" indent="0" algn="just">
              <a:buNone/>
            </a:pPr>
            <a:r>
              <a:rPr lang="lv-LV" sz="2100" b="1" u="sng" dirty="0" smtClean="0"/>
              <a:t>M13</a:t>
            </a:r>
            <a:r>
              <a:rPr lang="lv-LV" sz="2100" u="sng" dirty="0" smtClean="0"/>
              <a:t>-</a:t>
            </a:r>
            <a:r>
              <a:rPr lang="en-GB" sz="2100" u="sng" dirty="0" smtClean="0"/>
              <a:t>Promotion </a:t>
            </a:r>
            <a:r>
              <a:rPr lang="en-GB" sz="2100" u="sng" dirty="0"/>
              <a:t>of cooperation for innovation and knowledge </a:t>
            </a:r>
            <a:r>
              <a:rPr lang="en-GB" sz="2100" u="sng" dirty="0" smtClean="0"/>
              <a:t>transfer</a:t>
            </a:r>
            <a:r>
              <a:rPr lang="lv-LV" sz="2100" u="sng" dirty="0" smtClean="0"/>
              <a:t> (0)</a:t>
            </a:r>
            <a:endParaRPr lang="fr-BE" sz="2100" dirty="0"/>
          </a:p>
          <a:p>
            <a:endParaRPr lang="fr-B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7488"/>
            <a:ext cx="2137483" cy="106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74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What</a:t>
            </a:r>
            <a:r>
              <a:rPr lang="lv-LV" dirty="0" smtClean="0"/>
              <a:t> </a:t>
            </a:r>
            <a:r>
              <a:rPr lang="lv-LV" dirty="0" err="1" smtClean="0"/>
              <a:t>is</a:t>
            </a:r>
            <a:r>
              <a:rPr lang="lv-LV" dirty="0" smtClean="0"/>
              <a:t> </a:t>
            </a:r>
            <a:r>
              <a:rPr lang="lv-LV" dirty="0" err="1" smtClean="0"/>
              <a:t>next</a:t>
            </a:r>
            <a:r>
              <a:rPr lang="lv-LV" dirty="0" smtClean="0"/>
              <a:t>?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lv-LV" dirty="0" err="1" smtClean="0"/>
              <a:t>Drafting</a:t>
            </a:r>
            <a:r>
              <a:rPr lang="lv-LV" dirty="0" smtClean="0"/>
              <a:t> </a:t>
            </a:r>
            <a:r>
              <a:rPr lang="lv-LV" dirty="0" err="1" smtClean="0"/>
              <a:t>and</a:t>
            </a:r>
            <a:r>
              <a:rPr lang="lv-LV" dirty="0" smtClean="0"/>
              <a:t> </a:t>
            </a:r>
            <a:r>
              <a:rPr lang="lv-LV" dirty="0" err="1" smtClean="0"/>
              <a:t>public</a:t>
            </a:r>
            <a:r>
              <a:rPr lang="lv-LV" dirty="0" smtClean="0"/>
              <a:t> </a:t>
            </a:r>
            <a:r>
              <a:rPr lang="lv-LV" dirty="0" err="1" smtClean="0"/>
              <a:t>consultation</a:t>
            </a:r>
            <a:r>
              <a:rPr lang="lv-LV" dirty="0" smtClean="0"/>
              <a:t> </a:t>
            </a:r>
            <a:r>
              <a:rPr lang="lv-LV" dirty="0" err="1" smtClean="0"/>
              <a:t>on</a:t>
            </a:r>
            <a:r>
              <a:rPr lang="lv-LV" dirty="0" smtClean="0"/>
              <a:t> IPARD III </a:t>
            </a:r>
            <a:r>
              <a:rPr lang="lv-LV" dirty="0" err="1" smtClean="0"/>
              <a:t>Programmes</a:t>
            </a:r>
            <a:r>
              <a:rPr lang="lv-LV" dirty="0" smtClean="0"/>
              <a:t>, </a:t>
            </a:r>
            <a:r>
              <a:rPr lang="lv-LV" dirty="0" err="1" smtClean="0"/>
              <a:t>Ex-ante</a:t>
            </a:r>
            <a:r>
              <a:rPr lang="lv-LV" dirty="0" smtClean="0"/>
              <a:t> </a:t>
            </a:r>
            <a:r>
              <a:rPr lang="lv-LV" dirty="0" err="1" smtClean="0"/>
              <a:t>assessment</a:t>
            </a:r>
            <a:endParaRPr lang="lv-LV" dirty="0" smtClean="0"/>
          </a:p>
          <a:p>
            <a:pPr algn="just"/>
            <a:r>
              <a:rPr lang="lv-LV" dirty="0" err="1" smtClean="0"/>
              <a:t>Submission</a:t>
            </a:r>
            <a:r>
              <a:rPr lang="lv-LV" dirty="0" smtClean="0"/>
              <a:t> </a:t>
            </a:r>
            <a:r>
              <a:rPr lang="lv-LV" dirty="0" err="1" smtClean="0"/>
              <a:t>of</a:t>
            </a:r>
            <a:r>
              <a:rPr lang="lv-LV" dirty="0" smtClean="0"/>
              <a:t> </a:t>
            </a:r>
            <a:r>
              <a:rPr lang="lv-LV" dirty="0" err="1" smtClean="0"/>
              <a:t>draft</a:t>
            </a:r>
            <a:r>
              <a:rPr lang="lv-LV" dirty="0" smtClean="0"/>
              <a:t> IPARD III </a:t>
            </a:r>
            <a:r>
              <a:rPr lang="lv-LV" dirty="0" err="1" smtClean="0"/>
              <a:t>Programmes</a:t>
            </a:r>
            <a:r>
              <a:rPr lang="lv-LV" dirty="0" smtClean="0"/>
              <a:t> to </a:t>
            </a:r>
            <a:r>
              <a:rPr lang="lv-LV" dirty="0" err="1" smtClean="0"/>
              <a:t>the</a:t>
            </a:r>
            <a:r>
              <a:rPr lang="lv-LV" dirty="0" smtClean="0"/>
              <a:t> European </a:t>
            </a:r>
            <a:r>
              <a:rPr lang="lv-LV" dirty="0" err="1" smtClean="0"/>
              <a:t>Commission</a:t>
            </a:r>
            <a:r>
              <a:rPr lang="lv-LV" dirty="0" smtClean="0"/>
              <a:t> – </a:t>
            </a:r>
            <a:r>
              <a:rPr lang="lv-LV" dirty="0" err="1" smtClean="0"/>
              <a:t>second</a:t>
            </a:r>
            <a:r>
              <a:rPr lang="lv-LV" dirty="0" smtClean="0"/>
              <a:t> </a:t>
            </a:r>
            <a:r>
              <a:rPr lang="lv-LV" dirty="0" err="1" smtClean="0"/>
              <a:t>half</a:t>
            </a:r>
            <a:r>
              <a:rPr lang="lv-LV" dirty="0" smtClean="0"/>
              <a:t> </a:t>
            </a:r>
            <a:r>
              <a:rPr lang="lv-LV" dirty="0" err="1" smtClean="0"/>
              <a:t>of</a:t>
            </a:r>
            <a:r>
              <a:rPr lang="lv-LV" dirty="0" smtClean="0"/>
              <a:t> </a:t>
            </a:r>
            <a:r>
              <a:rPr lang="lv-LV" dirty="0" err="1" smtClean="0"/>
              <a:t>Septemeber</a:t>
            </a:r>
            <a:r>
              <a:rPr lang="lv-LV" dirty="0" smtClean="0"/>
              <a:t> 2021</a:t>
            </a:r>
          </a:p>
          <a:p>
            <a:pPr algn="just"/>
            <a:r>
              <a:rPr lang="lv-LV" dirty="0" err="1" smtClean="0"/>
              <a:t>Adoption</a:t>
            </a:r>
            <a:r>
              <a:rPr lang="lv-LV" dirty="0" smtClean="0"/>
              <a:t> </a:t>
            </a:r>
            <a:r>
              <a:rPr lang="lv-LV" dirty="0" err="1" smtClean="0"/>
              <a:t>of</a:t>
            </a:r>
            <a:r>
              <a:rPr lang="lv-LV" dirty="0" smtClean="0"/>
              <a:t> IPARD III </a:t>
            </a:r>
            <a:r>
              <a:rPr lang="lv-LV" dirty="0" err="1" smtClean="0"/>
              <a:t>Programmes</a:t>
            </a:r>
            <a:r>
              <a:rPr lang="lv-LV" dirty="0" smtClean="0"/>
              <a:t> – </a:t>
            </a:r>
            <a:r>
              <a:rPr lang="lv-LV" dirty="0" err="1" smtClean="0"/>
              <a:t>December</a:t>
            </a:r>
            <a:r>
              <a:rPr lang="lv-LV" dirty="0" smtClean="0"/>
              <a:t> 2021</a:t>
            </a:r>
          </a:p>
          <a:p>
            <a:pPr algn="just"/>
            <a:r>
              <a:rPr lang="lv-LV" dirty="0" smtClean="0"/>
              <a:t>Start </a:t>
            </a:r>
            <a:r>
              <a:rPr lang="lv-LV" dirty="0" err="1" smtClean="0"/>
              <a:t>of</a:t>
            </a:r>
            <a:r>
              <a:rPr lang="lv-LV" dirty="0" smtClean="0"/>
              <a:t> IPARD III </a:t>
            </a:r>
            <a:r>
              <a:rPr lang="lv-LV" dirty="0" err="1" smtClean="0"/>
              <a:t>implementation</a:t>
            </a:r>
            <a:r>
              <a:rPr lang="lv-LV" dirty="0" smtClean="0"/>
              <a:t> - 2022</a:t>
            </a:r>
            <a:endParaRPr lang="fr-B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7488"/>
            <a:ext cx="2137483" cy="106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97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lv-LV" sz="6000" b="1" dirty="0" err="1" smtClean="0"/>
              <a:t>Thank</a:t>
            </a:r>
            <a:r>
              <a:rPr lang="lv-LV" sz="6000" b="1" dirty="0" smtClean="0"/>
              <a:t> </a:t>
            </a:r>
            <a:r>
              <a:rPr lang="lv-LV" sz="6000" b="1" dirty="0" err="1" smtClean="0"/>
              <a:t>you</a:t>
            </a:r>
            <a:r>
              <a:rPr lang="lv-LV" sz="6000" b="1" dirty="0" smtClean="0"/>
              <a:t>!</a:t>
            </a:r>
          </a:p>
          <a:p>
            <a:pPr marL="0" indent="0">
              <a:buNone/>
            </a:pPr>
            <a:endParaRPr lang="lv-LV" sz="2000" b="1" dirty="0"/>
          </a:p>
          <a:p>
            <a:pPr marL="0" indent="0">
              <a:buNone/>
            </a:pPr>
            <a:endParaRPr lang="lv-LV" sz="2000" b="1" dirty="0" smtClean="0"/>
          </a:p>
          <a:p>
            <a:pPr marL="0" indent="0">
              <a:buNone/>
            </a:pPr>
            <a:endParaRPr lang="lv-LV" sz="2000" b="1" dirty="0"/>
          </a:p>
          <a:p>
            <a:pPr marL="0" indent="0">
              <a:buNone/>
            </a:pPr>
            <a:endParaRPr lang="lv-LV" sz="2000" b="1" dirty="0" smtClean="0"/>
          </a:p>
          <a:p>
            <a:pPr marL="0" indent="0">
              <a:buNone/>
            </a:pPr>
            <a:r>
              <a:rPr lang="lv-LV" sz="1400" b="1" dirty="0" smtClean="0"/>
              <a:t>Zigo Rutkovskis</a:t>
            </a:r>
          </a:p>
          <a:p>
            <a:pPr marL="0" indent="0">
              <a:buNone/>
            </a:pPr>
            <a:r>
              <a:rPr lang="lv-LV" sz="1400" b="1" dirty="0" err="1" smtClean="0"/>
              <a:t>Programme</a:t>
            </a:r>
            <a:r>
              <a:rPr lang="lv-LV" sz="1400" b="1" dirty="0" smtClean="0"/>
              <a:t> </a:t>
            </a:r>
            <a:r>
              <a:rPr lang="lv-LV" sz="1400" b="1" dirty="0" err="1" smtClean="0"/>
              <a:t>Manager</a:t>
            </a:r>
            <a:endParaRPr lang="lv-LV" sz="1400" b="1" dirty="0" smtClean="0"/>
          </a:p>
          <a:p>
            <a:pPr marL="0" indent="0">
              <a:buNone/>
            </a:pPr>
            <a:r>
              <a:rPr lang="lv-LV" sz="1400" b="1" dirty="0" smtClean="0"/>
              <a:t>DG AGRI, IPARD </a:t>
            </a:r>
            <a:r>
              <a:rPr lang="lv-LV" sz="1400" b="1" dirty="0" err="1" smtClean="0"/>
              <a:t>Unit</a:t>
            </a:r>
            <a:r>
              <a:rPr lang="lv-LV" sz="1400" b="1" dirty="0" smtClean="0"/>
              <a:t> (E.5)</a:t>
            </a:r>
          </a:p>
          <a:p>
            <a:pPr marL="0" indent="0">
              <a:buNone/>
            </a:pPr>
            <a:r>
              <a:rPr lang="lv-LV" sz="1400" b="1" dirty="0" smtClean="0">
                <a:hlinkClick r:id="rId2"/>
              </a:rPr>
              <a:t>Zigo.Rutkovskis@ec.europa.eu</a:t>
            </a:r>
            <a:r>
              <a:rPr lang="lv-LV" sz="1400" b="1" dirty="0" smtClean="0"/>
              <a:t> </a:t>
            </a:r>
            <a:endParaRPr lang="fr-BE" sz="1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7488"/>
            <a:ext cx="2137483" cy="106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49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1224858"/>
            <a:ext cx="8229600" cy="784193"/>
          </a:xfrm>
        </p:spPr>
        <p:txBody>
          <a:bodyPr/>
          <a:lstStyle/>
          <a:p>
            <a:pPr algn="ctr"/>
            <a:r>
              <a:rPr lang="en-US" altLang="en-US" dirty="0" smtClean="0"/>
              <a:t>What is IPARD?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2009050"/>
            <a:ext cx="8229600" cy="4444285"/>
          </a:xfrm>
        </p:spPr>
        <p:txBody>
          <a:bodyPr/>
          <a:lstStyle/>
          <a:p>
            <a:pPr marL="342900" algn="just">
              <a:buFontTx/>
              <a:buChar char="•"/>
            </a:pPr>
            <a:r>
              <a:rPr lang="lv-LV" altLang="en-US" sz="2200" i="0" dirty="0" smtClean="0"/>
              <a:t>IPARD = EU </a:t>
            </a:r>
            <a:r>
              <a:rPr lang="lv-LV" altLang="en-US" sz="2200" i="0" dirty="0" err="1" smtClean="0"/>
              <a:t>Pre-accession</a:t>
            </a:r>
            <a:r>
              <a:rPr lang="lv-LV" altLang="en-US" sz="2200" i="0" dirty="0" smtClean="0"/>
              <a:t> </a:t>
            </a:r>
            <a:r>
              <a:rPr lang="lv-LV" altLang="en-US" sz="2200" i="0" dirty="0" err="1" smtClean="0"/>
              <a:t>Assistance</a:t>
            </a:r>
            <a:r>
              <a:rPr lang="lv-LV" altLang="en-US" sz="2200" i="0" dirty="0" smtClean="0"/>
              <a:t> </a:t>
            </a:r>
            <a:r>
              <a:rPr lang="lv-LV" altLang="en-US" sz="2200" i="0" dirty="0" err="1" smtClean="0"/>
              <a:t>for</a:t>
            </a:r>
            <a:r>
              <a:rPr lang="lv-LV" altLang="en-US" sz="2200" i="0" dirty="0" smtClean="0"/>
              <a:t> Rural Development</a:t>
            </a:r>
          </a:p>
          <a:p>
            <a:pPr marL="342900" algn="just">
              <a:buFontTx/>
              <a:buChar char="•"/>
            </a:pPr>
            <a:r>
              <a:rPr lang="en-GB" altLang="en-US" sz="2200" i="0" dirty="0" smtClean="0"/>
              <a:t>Part of Instrument for Pre-accession Assistance (IPA), </a:t>
            </a:r>
            <a:r>
              <a:rPr lang="en-GB" altLang="en-US" sz="2200" dirty="0"/>
              <a:t>managed by </a:t>
            </a:r>
            <a:r>
              <a:rPr lang="en-GB" altLang="en-US" sz="2200" dirty="0" smtClean="0"/>
              <a:t>NEAR</a:t>
            </a:r>
            <a:endParaRPr lang="lv-LV" altLang="en-US" sz="2200" dirty="0" smtClean="0"/>
          </a:p>
          <a:p>
            <a:pPr algn="just"/>
            <a:r>
              <a:rPr lang="lv-LV" sz="2200" dirty="0" err="1" smtClean="0"/>
              <a:t>Aims</a:t>
            </a:r>
            <a:r>
              <a:rPr lang="lv-LV" sz="2200" dirty="0" smtClean="0"/>
              <a:t> </a:t>
            </a:r>
            <a:r>
              <a:rPr lang="lv-LV" sz="2200" dirty="0" err="1" smtClean="0"/>
              <a:t>at</a:t>
            </a:r>
            <a:r>
              <a:rPr lang="lv-LV" sz="2200" dirty="0" smtClean="0"/>
              <a:t> </a:t>
            </a:r>
            <a:r>
              <a:rPr lang="en-US" sz="2200" dirty="0" smtClean="0"/>
              <a:t>making </a:t>
            </a:r>
            <a:r>
              <a:rPr lang="en-US" sz="2200" dirty="0"/>
              <a:t>their agricultural sector and rural areas more </a:t>
            </a:r>
            <a:r>
              <a:rPr lang="en-US" sz="2200" dirty="0" smtClean="0"/>
              <a:t>sustainable</a:t>
            </a:r>
            <a:r>
              <a:rPr lang="lv-LV" sz="2200" dirty="0" smtClean="0"/>
              <a:t>, </a:t>
            </a:r>
            <a:r>
              <a:rPr lang="en-US" sz="2200" dirty="0" smtClean="0"/>
              <a:t>aligning </a:t>
            </a:r>
            <a:r>
              <a:rPr lang="en-US" sz="2200" dirty="0"/>
              <a:t>them with the EU's common agricultural </a:t>
            </a:r>
            <a:r>
              <a:rPr lang="en-US" sz="2200" dirty="0" smtClean="0"/>
              <a:t>policy</a:t>
            </a:r>
            <a:endParaRPr lang="en-US" sz="2200" dirty="0"/>
          </a:p>
          <a:p>
            <a:pPr algn="just">
              <a:buFontTx/>
              <a:buChar char="•"/>
            </a:pPr>
            <a:r>
              <a:rPr lang="en-GB" altLang="en-US" sz="2200" dirty="0" smtClean="0"/>
              <a:t>Total </a:t>
            </a:r>
            <a:r>
              <a:rPr lang="en-GB" altLang="en-US" sz="2200" dirty="0" smtClean="0"/>
              <a:t>budget</a:t>
            </a:r>
            <a:r>
              <a:rPr lang="lv-LV" altLang="en-US" sz="2200" dirty="0" smtClean="0"/>
              <a:t> (IPARD II)</a:t>
            </a:r>
            <a:r>
              <a:rPr lang="en-GB" altLang="en-US" sz="2200" dirty="0" smtClean="0"/>
              <a:t> </a:t>
            </a:r>
            <a:r>
              <a:rPr lang="en-GB" altLang="en-US" sz="2200" b="1" dirty="0" smtClean="0"/>
              <a:t>~EUR 1.1 </a:t>
            </a:r>
            <a:r>
              <a:rPr lang="en-GB" altLang="en-US" sz="2200" b="1" dirty="0"/>
              <a:t>billion </a:t>
            </a:r>
            <a:r>
              <a:rPr lang="en-GB" altLang="en-US" sz="2200" dirty="0" smtClean="0"/>
              <a:t>(~10% of IPA), managed by AGRI</a:t>
            </a:r>
            <a:r>
              <a:rPr lang="lv-LV" altLang="en-US" sz="2200" dirty="0" smtClean="0"/>
              <a:t> </a:t>
            </a:r>
            <a:r>
              <a:rPr lang="lv-LV" altLang="en-US" sz="2200" dirty="0" err="1" smtClean="0"/>
              <a:t>via</a:t>
            </a:r>
            <a:r>
              <a:rPr lang="lv-LV" altLang="en-US" sz="2200" dirty="0" smtClean="0"/>
              <a:t> </a:t>
            </a:r>
            <a:r>
              <a:rPr lang="lv-LV" altLang="en-US" sz="2200" dirty="0" err="1" smtClean="0"/>
              <a:t>indirect</a:t>
            </a:r>
            <a:r>
              <a:rPr lang="lv-LV" altLang="en-US" sz="2200" dirty="0" smtClean="0"/>
              <a:t> </a:t>
            </a:r>
            <a:r>
              <a:rPr lang="lv-LV" altLang="en-US" sz="2200" dirty="0" err="1" smtClean="0"/>
              <a:t>management</a:t>
            </a:r>
            <a:r>
              <a:rPr lang="lv-LV" altLang="en-US" sz="2200" dirty="0" smtClean="0"/>
              <a:t> </a:t>
            </a:r>
          </a:p>
          <a:p>
            <a:pPr algn="just">
              <a:buFontTx/>
              <a:buChar char="•"/>
            </a:pPr>
            <a:r>
              <a:rPr lang="lv-LV" altLang="en-US" sz="2200" dirty="0" err="1" smtClean="0"/>
              <a:t>Funding</a:t>
            </a:r>
            <a:r>
              <a:rPr lang="lv-LV" altLang="en-US" sz="2200" dirty="0" smtClean="0"/>
              <a:t> </a:t>
            </a:r>
            <a:r>
              <a:rPr lang="lv-LV" altLang="en-US" sz="2200" dirty="0" err="1" smtClean="0"/>
              <a:t>allocated</a:t>
            </a:r>
            <a:r>
              <a:rPr lang="lv-LV" altLang="en-US" sz="2200" dirty="0" smtClean="0"/>
              <a:t> per </a:t>
            </a:r>
            <a:r>
              <a:rPr lang="lv-LV" altLang="en-US" sz="2200" dirty="0" err="1" smtClean="0"/>
              <a:t>country</a:t>
            </a:r>
            <a:r>
              <a:rPr lang="lv-LV" altLang="en-US" sz="2200" dirty="0" smtClean="0"/>
              <a:t> </a:t>
            </a:r>
            <a:r>
              <a:rPr lang="lv-LV" altLang="en-US" sz="2200" dirty="0" err="1" smtClean="0"/>
              <a:t>on</a:t>
            </a:r>
            <a:r>
              <a:rPr lang="lv-LV" altLang="en-US" sz="2200" dirty="0" smtClean="0"/>
              <a:t> </a:t>
            </a:r>
            <a:r>
              <a:rPr lang="lv-LV" altLang="en-US" sz="2200" dirty="0" err="1" smtClean="0"/>
              <a:t>the</a:t>
            </a:r>
            <a:r>
              <a:rPr lang="lv-LV" altLang="en-US" sz="2200" dirty="0" smtClean="0"/>
              <a:t> </a:t>
            </a:r>
            <a:r>
              <a:rPr lang="lv-LV" altLang="en-US" sz="2200" dirty="0" err="1" smtClean="0"/>
              <a:t>basis</a:t>
            </a:r>
            <a:r>
              <a:rPr lang="lv-LV" altLang="en-US" sz="2200" dirty="0" smtClean="0"/>
              <a:t> </a:t>
            </a:r>
            <a:r>
              <a:rPr lang="lv-LV" altLang="en-US" sz="2200" dirty="0" err="1" smtClean="0"/>
              <a:t>of</a:t>
            </a:r>
            <a:r>
              <a:rPr lang="lv-LV" altLang="en-US" sz="2200" dirty="0" smtClean="0"/>
              <a:t> </a:t>
            </a:r>
            <a:r>
              <a:rPr lang="lv-LV" altLang="en-US" sz="2200" dirty="0" err="1" smtClean="0"/>
              <a:t>adopted</a:t>
            </a:r>
            <a:r>
              <a:rPr lang="lv-LV" altLang="en-US" sz="2200" dirty="0" smtClean="0"/>
              <a:t> </a:t>
            </a:r>
            <a:r>
              <a:rPr lang="lv-LV" altLang="en-US" sz="2200" dirty="0" err="1" smtClean="0"/>
              <a:t>country</a:t>
            </a:r>
            <a:r>
              <a:rPr lang="lv-LV" altLang="en-US" sz="2200" dirty="0" smtClean="0"/>
              <a:t> </a:t>
            </a:r>
            <a:r>
              <a:rPr lang="lv-LV" altLang="en-US" sz="2200" dirty="0" err="1" smtClean="0"/>
              <a:t>specific</a:t>
            </a:r>
            <a:r>
              <a:rPr lang="lv-LV" altLang="en-US" sz="2200" dirty="0" smtClean="0"/>
              <a:t> IPARD </a:t>
            </a:r>
            <a:r>
              <a:rPr lang="en-IE" altLang="en-US" sz="2200" dirty="0" smtClean="0"/>
              <a:t>Programmes</a:t>
            </a:r>
            <a:r>
              <a:rPr lang="lv-LV" altLang="en-US" sz="2200" dirty="0" smtClean="0"/>
              <a:t> </a:t>
            </a:r>
            <a:r>
              <a:rPr lang="lv-LV" altLang="en-US" sz="2200" dirty="0" err="1" smtClean="0"/>
              <a:t>for</a:t>
            </a:r>
            <a:r>
              <a:rPr lang="lv-LV" altLang="en-US" sz="2200" dirty="0" smtClean="0"/>
              <a:t> </a:t>
            </a:r>
            <a:r>
              <a:rPr lang="lv-LV" altLang="en-US" sz="2200" dirty="0" err="1" smtClean="0"/>
              <a:t>entrusted</a:t>
            </a:r>
            <a:r>
              <a:rPr lang="lv-LV" altLang="en-US" sz="2200" dirty="0" smtClean="0"/>
              <a:t> </a:t>
            </a:r>
            <a:r>
              <a:rPr lang="lv-LV" altLang="en-US" sz="2200" dirty="0" err="1" smtClean="0"/>
              <a:t>measures</a:t>
            </a:r>
            <a:endParaRPr lang="en-GB" altLang="en-US" sz="2200" dirty="0"/>
          </a:p>
        </p:txBody>
      </p:sp>
      <p:sp>
        <p:nvSpPr>
          <p:cNvPr id="1536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9B77C96F-5D35-4E6A-94CE-F7C79CDF22D8}" type="slidenum">
              <a:rPr lang="en-GB" altLang="en-US" sz="1400" b="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2</a:t>
            </a:fld>
            <a:endParaRPr lang="en-GB" altLang="en-US" sz="1400" b="0" smtClean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7488"/>
            <a:ext cx="2137483" cy="106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61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995" y="1011282"/>
            <a:ext cx="8341863" cy="946768"/>
          </a:xfrm>
        </p:spPr>
        <p:txBody>
          <a:bodyPr/>
          <a:lstStyle/>
          <a:p>
            <a:pPr algn="ctr"/>
            <a:r>
              <a:rPr lang="en-GB" dirty="0" smtClean="0"/>
              <a:t>Geographic scope of IPARD</a:t>
            </a:r>
            <a:endParaRPr lang="en-GB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161139500"/>
              </p:ext>
            </p:extLst>
          </p:nvPr>
        </p:nvGraphicFramePr>
        <p:xfrm>
          <a:off x="611560" y="1983249"/>
          <a:ext cx="8128298" cy="4398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2C02F4-25A3-4494-B4E5-8D01F641455C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" y="-7488"/>
            <a:ext cx="2137483" cy="106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19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1340768"/>
            <a:ext cx="5112568" cy="865187"/>
          </a:xfrm>
        </p:spPr>
        <p:txBody>
          <a:bodyPr/>
          <a:lstStyle/>
          <a:p>
            <a:pPr marL="0" indent="0"/>
            <a:r>
              <a:rPr lang="en-GB" altLang="en-US" dirty="0" smtClean="0"/>
              <a:t>Implementing IPARD:</a:t>
            </a:r>
            <a:br>
              <a:rPr lang="en-GB" altLang="en-US" dirty="0" smtClean="0"/>
            </a:br>
            <a:r>
              <a:rPr lang="en-GB" altLang="en-US" dirty="0" smtClean="0"/>
              <a:t> a balancing act</a:t>
            </a:r>
            <a:endParaRPr lang="en-US" altLang="en-US" dirty="0" smtClean="0"/>
          </a:p>
        </p:txBody>
      </p:sp>
      <p:sp>
        <p:nvSpPr>
          <p:cNvPr id="2560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73D9CA1B-A22E-483C-9EB0-CB70EAA3B677}" type="slidenum">
              <a:rPr lang="en-GB" altLang="en-US" sz="1400" b="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4</a:t>
            </a:fld>
            <a:endParaRPr lang="en-GB" altLang="en-US" sz="1400" b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667740" y="2927717"/>
            <a:ext cx="3024336" cy="1728192"/>
          </a:xfrm>
          <a:prstGeom prst="ellipse">
            <a:avLst/>
          </a:prstGeom>
          <a:solidFill>
            <a:srgbClr val="133176"/>
          </a:solidFill>
          <a:ln>
            <a:solidFill>
              <a:srgbClr val="133176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2000" b="0" dirty="0" smtClean="0"/>
              <a:t>Designated funds reaching beneficiaries</a:t>
            </a:r>
            <a:endParaRPr lang="en-GB" sz="2000" b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4294967295"/>
          </p:nvPr>
        </p:nvSpPr>
        <p:spPr>
          <a:xfrm>
            <a:off x="4211960" y="2132856"/>
            <a:ext cx="3168352" cy="1728192"/>
          </a:xfrm>
          <a:prstGeom prst="ellipse">
            <a:avLst/>
          </a:prstGeom>
          <a:solidFill>
            <a:srgbClr val="133176"/>
          </a:solidFill>
          <a:ln>
            <a:solidFill>
              <a:srgbClr val="133176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 defTabSz="45720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dirty="0" smtClean="0"/>
              <a:t>Ensuring the EU tax-payers' money is </a:t>
            </a:r>
            <a:r>
              <a:rPr lang="en-GB" sz="2000" i="0" dirty="0" smtClean="0"/>
              <a:t>well </a:t>
            </a:r>
            <a:r>
              <a:rPr lang="en-GB" sz="2000" b="0" i="0" dirty="0" smtClean="0"/>
              <a:t>spent</a:t>
            </a:r>
            <a:endParaRPr lang="en-GB" sz="2000" b="0" i="0" dirty="0"/>
          </a:p>
        </p:txBody>
      </p:sp>
      <p:sp>
        <p:nvSpPr>
          <p:cNvPr id="7" name="Oval 6"/>
          <p:cNvSpPr/>
          <p:nvPr/>
        </p:nvSpPr>
        <p:spPr>
          <a:xfrm>
            <a:off x="2411760" y="4869160"/>
            <a:ext cx="3024336" cy="1728192"/>
          </a:xfrm>
          <a:prstGeom prst="ellipse">
            <a:avLst/>
          </a:prstGeom>
          <a:solidFill>
            <a:srgbClr val="133176"/>
          </a:solidFill>
          <a:ln>
            <a:solidFill>
              <a:srgbClr val="133176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2000" b="0" dirty="0" smtClean="0"/>
              <a:t>Building-up institutional capacities in the countries</a:t>
            </a:r>
            <a:endParaRPr lang="en-GB" sz="2000" b="0" dirty="0"/>
          </a:p>
        </p:txBody>
      </p:sp>
      <p:sp>
        <p:nvSpPr>
          <p:cNvPr id="8" name="Oval 7"/>
          <p:cNvSpPr/>
          <p:nvPr/>
        </p:nvSpPr>
        <p:spPr>
          <a:xfrm>
            <a:off x="5796136" y="4017130"/>
            <a:ext cx="3024336" cy="1728192"/>
          </a:xfrm>
          <a:prstGeom prst="ellipse">
            <a:avLst/>
          </a:prstGeom>
          <a:solidFill>
            <a:srgbClr val="133176"/>
          </a:solidFill>
          <a:ln>
            <a:solidFill>
              <a:srgbClr val="133176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2000" b="0" dirty="0" smtClean="0"/>
              <a:t>Increasing compliance with EU standards</a:t>
            </a:r>
            <a:endParaRPr lang="en-GB" sz="2000" b="0" dirty="0"/>
          </a:p>
        </p:txBody>
      </p:sp>
      <p:sp>
        <p:nvSpPr>
          <p:cNvPr id="9" name="Quad Arrow 8"/>
          <p:cNvSpPr/>
          <p:nvPr/>
        </p:nvSpPr>
        <p:spPr>
          <a:xfrm>
            <a:off x="3894039" y="3861048"/>
            <a:ext cx="1512168" cy="864096"/>
          </a:xfrm>
          <a:prstGeom prst="quadArrow">
            <a:avLst/>
          </a:prstGeom>
          <a:solidFill>
            <a:srgbClr val="FFC00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7488"/>
            <a:ext cx="2137483" cy="106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48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1443831"/>
            <a:ext cx="8229600" cy="936625"/>
          </a:xfrm>
        </p:spPr>
        <p:txBody>
          <a:bodyPr/>
          <a:lstStyle/>
          <a:p>
            <a:pPr marL="0" indent="0" algn="ctr"/>
            <a:r>
              <a:rPr lang="en-US" altLang="en-US" dirty="0" smtClean="0"/>
              <a:t>Challenges to agriculture in the region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2409285"/>
            <a:ext cx="8229600" cy="3972043"/>
          </a:xfrm>
        </p:spPr>
        <p:txBody>
          <a:bodyPr/>
          <a:lstStyle/>
          <a:p>
            <a:pPr algn="just">
              <a:buFontTx/>
              <a:buChar char="•"/>
            </a:pPr>
            <a:r>
              <a:rPr lang="en-US" altLang="en-US" dirty="0" smtClean="0"/>
              <a:t>Small </a:t>
            </a:r>
            <a:r>
              <a:rPr lang="lv-LV" altLang="en-US" dirty="0" err="1" smtClean="0"/>
              <a:t>and</a:t>
            </a:r>
            <a:r>
              <a:rPr lang="lv-LV" altLang="en-US" dirty="0" smtClean="0"/>
              <a:t> </a:t>
            </a:r>
            <a:r>
              <a:rPr lang="lv-LV" altLang="en-US" dirty="0" err="1" smtClean="0"/>
              <a:t>fragmented</a:t>
            </a:r>
            <a:r>
              <a:rPr lang="lv-LV" altLang="en-US" dirty="0" smtClean="0"/>
              <a:t> </a:t>
            </a:r>
            <a:r>
              <a:rPr lang="en-US" altLang="en-US" dirty="0" smtClean="0"/>
              <a:t>farm</a:t>
            </a:r>
            <a:r>
              <a:rPr lang="lv-LV" altLang="en-US" dirty="0" smtClean="0"/>
              <a:t>s</a:t>
            </a:r>
            <a:endParaRPr lang="en-US" altLang="en-US" dirty="0" smtClean="0"/>
          </a:p>
          <a:p>
            <a:pPr algn="just">
              <a:buFontTx/>
              <a:buChar char="•"/>
            </a:pPr>
            <a:r>
              <a:rPr lang="en-US" altLang="en-US" dirty="0" smtClean="0"/>
              <a:t>Low efficiency in farming</a:t>
            </a:r>
          </a:p>
          <a:p>
            <a:pPr algn="just">
              <a:buFontTx/>
              <a:buChar char="•"/>
            </a:pPr>
            <a:r>
              <a:rPr lang="lv-LV" altLang="en-US" dirty="0" smtClean="0"/>
              <a:t>B</a:t>
            </a:r>
            <a:r>
              <a:rPr lang="en-US" altLang="en-US" dirty="0" err="1" smtClean="0"/>
              <a:t>asic</a:t>
            </a:r>
            <a:r>
              <a:rPr lang="en-US" altLang="en-US" dirty="0" smtClean="0"/>
              <a:t> </a:t>
            </a:r>
            <a:r>
              <a:rPr lang="en-US" altLang="en-US" dirty="0"/>
              <a:t>processing </a:t>
            </a:r>
            <a:r>
              <a:rPr lang="lv-LV" altLang="en-US" dirty="0" err="1" smtClean="0"/>
              <a:t>capacity</a:t>
            </a:r>
            <a:endParaRPr lang="en-US" altLang="en-US" dirty="0"/>
          </a:p>
          <a:p>
            <a:pPr algn="just">
              <a:buFontTx/>
              <a:buChar char="•"/>
            </a:pPr>
            <a:r>
              <a:rPr lang="en-US" altLang="en-US" dirty="0"/>
              <a:t>Low level of technical knowledge and technological development</a:t>
            </a:r>
          </a:p>
          <a:p>
            <a:pPr algn="just">
              <a:buFontTx/>
              <a:buChar char="•"/>
            </a:pPr>
            <a:r>
              <a:rPr lang="en-US" altLang="en-US" dirty="0" smtClean="0"/>
              <a:t>Lack </a:t>
            </a:r>
            <a:r>
              <a:rPr lang="en-US" altLang="en-US" dirty="0"/>
              <a:t>of investment</a:t>
            </a:r>
            <a:r>
              <a:rPr lang="lv-LV" altLang="en-US" dirty="0"/>
              <a:t>s</a:t>
            </a:r>
            <a:endParaRPr lang="en-US" altLang="en-US" dirty="0"/>
          </a:p>
          <a:p>
            <a:pPr algn="just">
              <a:buFontTx/>
              <a:buChar char="•"/>
            </a:pPr>
            <a:r>
              <a:rPr lang="en-US" altLang="en-US" dirty="0" smtClean="0"/>
              <a:t>Poor R&amp;D capability</a:t>
            </a:r>
          </a:p>
          <a:p>
            <a:pPr algn="just">
              <a:buFontTx/>
              <a:buChar char="•"/>
            </a:pPr>
            <a:r>
              <a:rPr lang="en-US" altLang="en-US" dirty="0" smtClean="0"/>
              <a:t>Out-migration </a:t>
            </a:r>
            <a:r>
              <a:rPr lang="en-US" altLang="en-US" dirty="0"/>
              <a:t>from rural </a:t>
            </a:r>
            <a:r>
              <a:rPr lang="en-US" altLang="en-US" dirty="0" smtClean="0"/>
              <a:t>areas</a:t>
            </a:r>
          </a:p>
          <a:p>
            <a:pPr algn="just">
              <a:buFontTx/>
              <a:buChar char="•"/>
            </a:pPr>
            <a:r>
              <a:rPr lang="lv-LV" dirty="0" err="1" smtClean="0"/>
              <a:t>Lack</a:t>
            </a:r>
            <a:r>
              <a:rPr lang="lv-LV" dirty="0" smtClean="0"/>
              <a:t> </a:t>
            </a:r>
            <a:r>
              <a:rPr lang="lv-LV" dirty="0" err="1" smtClean="0"/>
              <a:t>of</a:t>
            </a:r>
            <a:r>
              <a:rPr lang="lv-LV" dirty="0" smtClean="0"/>
              <a:t> </a:t>
            </a:r>
            <a:r>
              <a:rPr lang="lv-LV" dirty="0" err="1" smtClean="0"/>
              <a:t>cooperation</a:t>
            </a:r>
            <a:r>
              <a:rPr lang="lv-LV" dirty="0" smtClean="0"/>
              <a:t> </a:t>
            </a:r>
            <a:r>
              <a:rPr lang="lv-LV" dirty="0" err="1" smtClean="0"/>
              <a:t>and</a:t>
            </a:r>
            <a:r>
              <a:rPr lang="lv-LV" dirty="0" smtClean="0"/>
              <a:t> </a:t>
            </a:r>
            <a:r>
              <a:rPr lang="lv-LV" dirty="0" err="1" smtClean="0"/>
              <a:t>trust</a:t>
            </a:r>
            <a:r>
              <a:rPr lang="lv-LV" dirty="0" smtClean="0"/>
              <a:t> </a:t>
            </a:r>
            <a:r>
              <a:rPr lang="lv-LV" dirty="0" err="1" smtClean="0"/>
              <a:t>due</a:t>
            </a:r>
            <a:r>
              <a:rPr lang="lv-LV" dirty="0" smtClean="0"/>
              <a:t> to </a:t>
            </a:r>
            <a:r>
              <a:rPr lang="lv-LV" dirty="0" err="1" smtClean="0"/>
              <a:t>the</a:t>
            </a:r>
            <a:r>
              <a:rPr lang="lv-LV" dirty="0" smtClean="0"/>
              <a:t> past</a:t>
            </a:r>
            <a:endParaRPr lang="fr-BE" dirty="0" smtClean="0"/>
          </a:p>
          <a:p>
            <a:pPr algn="just">
              <a:buFontTx/>
              <a:buChar char="•"/>
            </a:pPr>
            <a:r>
              <a:rPr lang="en-US" altLang="en-US" dirty="0" smtClean="0"/>
              <a:t>Environment and climate - low political priority </a:t>
            </a:r>
          </a:p>
        </p:txBody>
      </p:sp>
      <p:sp>
        <p:nvSpPr>
          <p:cNvPr id="1536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9B77C96F-5D35-4E6A-94CE-F7C79CDF22D8}" type="slidenum">
              <a:rPr lang="en-GB" altLang="en-US" sz="1400" b="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5</a:t>
            </a:fld>
            <a:endParaRPr lang="en-GB" altLang="en-US" sz="1400" b="0" smtClean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7488"/>
            <a:ext cx="2137483" cy="106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89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7488"/>
            <a:ext cx="2137483" cy="10602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268760"/>
            <a:ext cx="8703227" cy="506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41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 bwMode="auto">
          <a:xfrm rot="10800000">
            <a:off x="0" y="4791698"/>
            <a:ext cx="9144000" cy="2056776"/>
          </a:xfrm>
          <a:prstGeom prst="rect">
            <a:avLst/>
          </a:prstGeom>
          <a:gradFill>
            <a:gsLst>
              <a:gs pos="61000">
                <a:schemeClr val="bg1">
                  <a:alpha val="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endParaRPr lang="en-GB" dirty="0" smtClean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00050" y="1412875"/>
            <a:ext cx="8293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marL="358775" indent="-358775" algn="ctr" eaLnBrk="0" hangingPunct="0">
              <a:defRPr/>
            </a:pPr>
            <a:r>
              <a:rPr lang="en-GB" altLang="fr-FR" sz="2800" noProof="1" smtClean="0">
                <a:solidFill>
                  <a:srgbClr val="0F5494"/>
                </a:solidFill>
                <a:latin typeface="+mj-lt"/>
                <a:ea typeface="+mj-ea"/>
                <a:cs typeface="+mj-cs"/>
              </a:rPr>
              <a:t>IPA/IPARD III </a:t>
            </a:r>
            <a:r>
              <a:rPr lang="en-GB" altLang="fr-FR" sz="2800" noProof="1">
                <a:solidFill>
                  <a:srgbClr val="0F5494"/>
                </a:solidFill>
                <a:latin typeface="+mj-lt"/>
                <a:ea typeface="+mj-ea"/>
                <a:cs typeface="+mj-cs"/>
              </a:rPr>
              <a:t>architecture</a:t>
            </a:r>
            <a:endParaRPr lang="en-GB" altLang="fr-FR" sz="2800" dirty="0">
              <a:solidFill>
                <a:srgbClr val="0F5494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9" name="Rectangle 2"/>
          <p:cNvSpPr txBox="1">
            <a:spLocks noChangeArrowheads="1"/>
          </p:cNvSpPr>
          <p:nvPr/>
        </p:nvSpPr>
        <p:spPr bwMode="auto">
          <a:xfrm rot="16200000">
            <a:off x="5969794" y="3674269"/>
            <a:ext cx="5808662" cy="539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Black" pitchFamily="-9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Black" pitchFamily="-9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Black" pitchFamily="-9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Black" pitchFamily="-92" charset="0"/>
              </a:defRPr>
            </a:lvl9pPr>
          </a:lstStyle>
          <a:p>
            <a:pPr algn="ctr">
              <a:defRPr/>
            </a:pPr>
            <a:r>
              <a:rPr lang="en-US" sz="2600" b="0" noProof="1" smtClean="0">
                <a:solidFill>
                  <a:schemeClr val="bg1">
                    <a:lumMod val="65000"/>
                  </a:schemeClr>
                </a:solidFill>
              </a:rPr>
              <a:t>Overview of legal framework</a:t>
            </a:r>
            <a:endParaRPr lang="en-GB" sz="2600" b="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6388" name="Group 16387"/>
          <p:cNvGrpSpPr>
            <a:grpSpLocks/>
          </p:cNvGrpSpPr>
          <p:nvPr/>
        </p:nvGrpSpPr>
        <p:grpSpPr bwMode="auto">
          <a:xfrm>
            <a:off x="2492375" y="2406650"/>
            <a:ext cx="4195763" cy="3719211"/>
            <a:chOff x="2492027" y="2406346"/>
            <a:chExt cx="4196110" cy="3718943"/>
          </a:xfrm>
        </p:grpSpPr>
        <p:grpSp>
          <p:nvGrpSpPr>
            <p:cNvPr id="15400" name="Group 2"/>
            <p:cNvGrpSpPr>
              <a:grpSpLocks/>
            </p:cNvGrpSpPr>
            <p:nvPr/>
          </p:nvGrpSpPr>
          <p:grpSpPr bwMode="auto">
            <a:xfrm>
              <a:off x="2492027" y="2406346"/>
              <a:ext cx="4196110" cy="3701784"/>
              <a:chOff x="2217738" y="1040497"/>
              <a:chExt cx="4670478" cy="4455473"/>
            </a:xfrm>
          </p:grpSpPr>
          <p:sp>
            <p:nvSpPr>
              <p:cNvPr id="12" name="Freeform 5"/>
              <p:cNvSpPr>
                <a:spLocks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3497127" y="2402741"/>
                <a:ext cx="2111700" cy="651507"/>
              </a:xfrm>
              <a:custGeom>
                <a:avLst/>
                <a:gdLst/>
                <a:ahLst/>
                <a:cxnLst/>
                <a:rect l="l" t="t" r="r" b="b"/>
                <a:pathLst>
                  <a:path w="1821623" h="563563">
                    <a:moveTo>
                      <a:pt x="295276" y="0"/>
                    </a:moveTo>
                    <a:lnTo>
                      <a:pt x="1526348" y="0"/>
                    </a:lnTo>
                    <a:lnTo>
                      <a:pt x="1821623" y="563563"/>
                    </a:lnTo>
                    <a:lnTo>
                      <a:pt x="0" y="563563"/>
                    </a:lnTo>
                    <a:close/>
                  </a:path>
                </a:pathLst>
              </a:custGeom>
              <a:pattFill prst="ltDnDiag">
                <a:fgClr>
                  <a:schemeClr val="accent5">
                    <a:lumMod val="50000"/>
                  </a:schemeClr>
                </a:fgClr>
                <a:bgClr>
                  <a:srgbClr val="FFC000"/>
                </a:bgClr>
              </a:pattFill>
              <a:ln w="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sz="1800" b="0" dirty="0">
                  <a:solidFill>
                    <a:prstClr val="black"/>
                  </a:solidFill>
                  <a:latin typeface="Calibri"/>
                  <a:ea typeface="ＭＳ Ｐゴシック" charset="0"/>
                </a:endParaRPr>
              </a:p>
            </p:txBody>
          </p:sp>
          <p:sp>
            <p:nvSpPr>
              <p:cNvPr id="13" name="Freeform 6"/>
              <p:cNvSpPr>
                <a:spLocks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3878823" y="1040497"/>
                <a:ext cx="1348307" cy="1287731"/>
              </a:xfrm>
              <a:custGeom>
                <a:avLst/>
                <a:gdLst/>
                <a:ahLst/>
                <a:cxnLst/>
                <a:rect l="l" t="t" r="r" b="b"/>
                <a:pathLst>
                  <a:path w="1164533" h="1111315">
                    <a:moveTo>
                      <a:pt x="582267" y="0"/>
                    </a:moveTo>
                    <a:lnTo>
                      <a:pt x="1164533" y="1111315"/>
                    </a:lnTo>
                    <a:lnTo>
                      <a:pt x="0" y="1111315"/>
                    </a:lnTo>
                    <a:close/>
                  </a:path>
                </a:pathLst>
              </a:custGeom>
              <a:pattFill prst="ltDnDiag">
                <a:fgClr>
                  <a:schemeClr val="accent5">
                    <a:lumMod val="50000"/>
                  </a:schemeClr>
                </a:fgClr>
                <a:bgClr>
                  <a:srgbClr val="C00000"/>
                </a:bgClr>
              </a:pattFill>
              <a:ln w="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sz="1800" b="0" dirty="0">
                  <a:solidFill>
                    <a:prstClr val="black"/>
                  </a:solidFill>
                  <a:latin typeface="Calibri"/>
                  <a:ea typeface="ＭＳ Ｐゴシック" charset="0"/>
                </a:endParaRPr>
              </a:p>
            </p:txBody>
          </p:sp>
          <p:sp>
            <p:nvSpPr>
              <p:cNvPr id="15410" name="Freeform 7"/>
              <p:cNvSpPr>
                <a:spLocks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2681489" y="3938592"/>
                <a:ext cx="3745038" cy="675723"/>
              </a:xfrm>
              <a:custGeom>
                <a:avLst/>
                <a:gdLst>
                  <a:gd name="T0" fmla="*/ 493342677 w 3230625"/>
                  <a:gd name="T1" fmla="*/ 0 h 582612"/>
                  <a:gd name="T2" fmla="*/ 2147483647 w 3230625"/>
                  <a:gd name="T3" fmla="*/ 0 h 582612"/>
                  <a:gd name="T4" fmla="*/ 2147483647 w 3230625"/>
                  <a:gd name="T5" fmla="*/ 965702713 h 582612"/>
                  <a:gd name="T6" fmla="*/ 0 w 3230625"/>
                  <a:gd name="T7" fmla="*/ 965702713 h 582612"/>
                  <a:gd name="T8" fmla="*/ 493342677 w 3230625"/>
                  <a:gd name="T9" fmla="*/ 0 h 5826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30625"/>
                  <a:gd name="T16" fmla="*/ 0 h 582612"/>
                  <a:gd name="T17" fmla="*/ 3230625 w 3230625"/>
                  <a:gd name="T18" fmla="*/ 582612 h 5826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30625" h="582612">
                    <a:moveTo>
                      <a:pt x="305256" y="0"/>
                    </a:moveTo>
                    <a:lnTo>
                      <a:pt x="2925369" y="0"/>
                    </a:lnTo>
                    <a:lnTo>
                      <a:pt x="3230625" y="582612"/>
                    </a:lnTo>
                    <a:lnTo>
                      <a:pt x="0" y="582612"/>
                    </a:lnTo>
                    <a:lnTo>
                      <a:pt x="305256" y="0"/>
                    </a:lnTo>
                    <a:close/>
                  </a:path>
                </a:pathLst>
              </a:custGeom>
              <a:pattFill prst="ltDnDiag">
                <a:fgClr>
                  <a:schemeClr val="bg2"/>
                </a:fgClr>
                <a:bgClr>
                  <a:srgbClr val="7030A0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11" name="Freeform 8"/>
              <p:cNvSpPr>
                <a:spLocks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2217738" y="4704411"/>
                <a:ext cx="4670478" cy="791559"/>
              </a:xfrm>
              <a:custGeom>
                <a:avLst/>
                <a:gdLst>
                  <a:gd name="T0" fmla="*/ 579845451 w 4028853"/>
                  <a:gd name="T1" fmla="*/ 0 h 683963"/>
                  <a:gd name="T2" fmla="*/ 2147483647 w 4028853"/>
                  <a:gd name="T3" fmla="*/ 0 h 683963"/>
                  <a:gd name="T4" fmla="*/ 2147483647 w 4028853"/>
                  <a:gd name="T5" fmla="*/ 1017576607 h 683963"/>
                  <a:gd name="T6" fmla="*/ 0 w 4028853"/>
                  <a:gd name="T7" fmla="*/ 1017576607 h 683963"/>
                  <a:gd name="T8" fmla="*/ 579845451 w 4028853"/>
                  <a:gd name="T9" fmla="*/ 0 h 6839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28853"/>
                  <a:gd name="T16" fmla="*/ 0 h 683963"/>
                  <a:gd name="T17" fmla="*/ 4028853 w 4028853"/>
                  <a:gd name="T18" fmla="*/ 683963 h 6839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28853" h="683963">
                    <a:moveTo>
                      <a:pt x="358358" y="0"/>
                    </a:moveTo>
                    <a:lnTo>
                      <a:pt x="3670496" y="0"/>
                    </a:lnTo>
                    <a:lnTo>
                      <a:pt x="4028853" y="683963"/>
                    </a:lnTo>
                    <a:lnTo>
                      <a:pt x="0" y="683963"/>
                    </a:lnTo>
                    <a:lnTo>
                      <a:pt x="358358" y="0"/>
                    </a:lnTo>
                    <a:close/>
                  </a:path>
                </a:pathLst>
              </a:custGeom>
              <a:pattFill prst="ltDnDiag">
                <a:fgClr>
                  <a:schemeClr val="bg2"/>
                </a:fgClr>
                <a:bgClr>
                  <a:srgbClr val="0070C0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" name="Freeform 9"/>
              <p:cNvSpPr>
                <a:spLocks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3067720" y="3126851"/>
                <a:ext cx="2968748" cy="745126"/>
              </a:xfrm>
              <a:custGeom>
                <a:avLst/>
                <a:gdLst/>
                <a:ahLst/>
                <a:cxnLst/>
                <a:rect l="l" t="t" r="r" b="b"/>
                <a:pathLst>
                  <a:path w="2561889" h="642937">
                    <a:moveTo>
                      <a:pt x="336863" y="0"/>
                    </a:moveTo>
                    <a:lnTo>
                      <a:pt x="2225027" y="0"/>
                    </a:lnTo>
                    <a:lnTo>
                      <a:pt x="2561889" y="642937"/>
                    </a:lnTo>
                    <a:lnTo>
                      <a:pt x="0" y="642937"/>
                    </a:lnTo>
                    <a:close/>
                  </a:path>
                </a:pathLst>
              </a:custGeom>
              <a:pattFill prst="ltDnDiag">
                <a:fgClr>
                  <a:schemeClr val="accent5">
                    <a:lumMod val="50000"/>
                  </a:schemeClr>
                </a:fgClr>
                <a:bgClr>
                  <a:srgbClr val="92D050"/>
                </a:bgClr>
              </a:pattFill>
              <a:ln w="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sz="1800" b="0" dirty="0">
                  <a:solidFill>
                    <a:prstClr val="black"/>
                  </a:solidFill>
                  <a:latin typeface="Calibri"/>
                  <a:ea typeface="ＭＳ Ｐゴシック" charset="0"/>
                </a:endParaRPr>
              </a:p>
            </p:txBody>
          </p:sp>
        </p:grpSp>
        <p:sp>
          <p:nvSpPr>
            <p:cNvPr id="15401" name="Rektangel 21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682665" y="5510742"/>
              <a:ext cx="15906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801688">
                <a:spcBef>
                  <a:spcPct val="20000"/>
                </a:spcBef>
              </a:pPr>
              <a:r>
                <a:rPr lang="en-GB" altLang="fr-FR" sz="1200" noProof="1">
                  <a:solidFill>
                    <a:srgbClr val="FFFFFF"/>
                  </a:solidFill>
                  <a:latin typeface="Calibri" pitchFamily="34" charset="0"/>
                  <a:ea typeface="MS PGothic" pitchFamily="34" charset="-128"/>
                </a:rPr>
                <a:t>MULTI-COUNTRY PROGRAMMES</a:t>
              </a:r>
              <a:endParaRPr lang="da-DK" altLang="fr-FR" sz="1200">
                <a:solidFill>
                  <a:srgbClr val="FFFFFF"/>
                </a:solidFill>
                <a:latin typeface="Calibri" pitchFamily="34" charset="0"/>
                <a:ea typeface="MS PGothic" pitchFamily="34" charset="-128"/>
              </a:endParaRPr>
            </a:p>
          </p:txBody>
        </p:sp>
        <p:sp>
          <p:nvSpPr>
            <p:cNvPr id="24" name="Rektangel 22"/>
            <p:cNvSpPr/>
            <p:nvPr>
              <p:custDataLst>
                <p:tags r:id="rId7"/>
              </p:custDataLst>
            </p:nvPr>
          </p:nvSpPr>
          <p:spPr bwMode="auto">
            <a:xfrm>
              <a:off x="3858979" y="3522279"/>
              <a:ext cx="1301857" cy="7201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01688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da-DK" sz="1200" kern="0" noProof="1">
                  <a:solidFill>
                    <a:prstClr val="white"/>
                  </a:solidFill>
                  <a:latin typeface="Calibri"/>
                  <a:ea typeface="ＭＳ Ｐゴシック"/>
                </a:rPr>
                <a:t>IPA III REGULATION</a:t>
              </a:r>
            </a:p>
            <a:p>
              <a:pPr algn="ctr" defTabSz="801688" fontAlgn="auto">
                <a:spcBef>
                  <a:spcPct val="20000"/>
                </a:spcBef>
                <a:spcAft>
                  <a:spcPts val="0"/>
                </a:spcAft>
                <a:defRPr/>
              </a:pPr>
              <a:endParaRPr lang="da-DK" sz="1400" kern="0" noProof="1">
                <a:solidFill>
                  <a:prstClr val="white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30" name="Rektangel 22"/>
            <p:cNvSpPr/>
            <p:nvPr>
              <p:custDataLst>
                <p:tags r:id="rId8"/>
              </p:custDataLst>
            </p:nvPr>
          </p:nvSpPr>
          <p:spPr bwMode="auto">
            <a:xfrm>
              <a:off x="4100298" y="2941296"/>
              <a:ext cx="981156" cy="30775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801688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da-DK" sz="1400" kern="0" noProof="1" smtClean="0">
                  <a:solidFill>
                    <a:prstClr val="white"/>
                  </a:solidFill>
                  <a:latin typeface="Calibri"/>
                  <a:ea typeface="ＭＳ Ｐゴシック"/>
                </a:rPr>
                <a:t>NDICI</a:t>
              </a:r>
              <a:endParaRPr lang="da-DK" sz="1400" kern="0" noProof="1">
                <a:solidFill>
                  <a:prstClr val="white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31" name="Rektangel 21"/>
            <p:cNvSpPr/>
            <p:nvPr>
              <p:custDataLst>
                <p:tags r:id="rId9"/>
              </p:custDataLst>
            </p:nvPr>
          </p:nvSpPr>
          <p:spPr bwMode="auto">
            <a:xfrm>
              <a:off x="3376338" y="4201680"/>
              <a:ext cx="2425901" cy="46192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801688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da-DK" sz="1200" kern="0" noProof="1">
                  <a:solidFill>
                    <a:prstClr val="white"/>
                  </a:solidFill>
                  <a:latin typeface="Calibri"/>
                  <a:ea typeface="ＭＳ Ｐゴシック"/>
                </a:rPr>
                <a:t>IPA II</a:t>
              </a:r>
              <a:br>
                <a:rPr lang="da-DK" sz="1200" kern="0" noProof="1">
                  <a:solidFill>
                    <a:prstClr val="white"/>
                  </a:solidFill>
                  <a:latin typeface="Calibri"/>
                  <a:ea typeface="ＭＳ Ｐゴシック"/>
                </a:rPr>
              </a:br>
              <a:r>
                <a:rPr lang="da-DK" sz="1200" kern="0" noProof="1">
                  <a:solidFill>
                    <a:prstClr val="white"/>
                  </a:solidFill>
                  <a:latin typeface="Calibri"/>
                  <a:ea typeface="ＭＳ Ｐゴシック"/>
                </a:rPr>
                <a:t>IMPLEMENTING REGULATION</a:t>
              </a:r>
            </a:p>
          </p:txBody>
        </p:sp>
        <p:sp>
          <p:nvSpPr>
            <p:cNvPr id="15405" name="Rektangel 2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436871" y="4912258"/>
              <a:ext cx="1590675" cy="276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801688">
                <a:spcBef>
                  <a:spcPct val="20000"/>
                </a:spcBef>
              </a:pPr>
              <a:r>
                <a:rPr lang="da-DK" altLang="fr-FR" sz="1200" dirty="0" smtClean="0">
                  <a:solidFill>
                    <a:srgbClr val="FFFFFF"/>
                  </a:solidFill>
                  <a:latin typeface="Calibri" pitchFamily="34" charset="0"/>
                  <a:ea typeface="MS PGothic" pitchFamily="34" charset="-128"/>
                </a:rPr>
                <a:t>Strategic </a:t>
              </a:r>
              <a:r>
                <a:rPr lang="da-DK" altLang="fr-FR" sz="1200" dirty="0" err="1" smtClean="0">
                  <a:solidFill>
                    <a:srgbClr val="FFFFFF"/>
                  </a:solidFill>
                  <a:latin typeface="Calibri" pitchFamily="34" charset="0"/>
                  <a:ea typeface="MS PGothic" pitchFamily="34" charset="-128"/>
                </a:rPr>
                <a:t>Responses</a:t>
              </a:r>
              <a:endParaRPr lang="da-DK" altLang="fr-FR" sz="1200" dirty="0">
                <a:solidFill>
                  <a:srgbClr val="FFFFFF"/>
                </a:solidFill>
                <a:latin typeface="Calibri" pitchFamily="34" charset="0"/>
                <a:ea typeface="MS PGothic" pitchFamily="34" charset="-128"/>
              </a:endParaRPr>
            </a:p>
          </p:txBody>
        </p:sp>
        <p:sp>
          <p:nvSpPr>
            <p:cNvPr id="15406" name="Rektangel 2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859125" y="5479004"/>
              <a:ext cx="1590675" cy="646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801688">
                <a:spcBef>
                  <a:spcPct val="20000"/>
                </a:spcBef>
              </a:pPr>
              <a:r>
                <a:rPr lang="en-GB" altLang="fr-FR" sz="1200" noProof="1">
                  <a:solidFill>
                    <a:srgbClr val="FFFFFF"/>
                  </a:solidFill>
                  <a:latin typeface="Calibri" pitchFamily="34" charset="0"/>
                  <a:ea typeface="MS PGothic" pitchFamily="34" charset="-128"/>
                </a:rPr>
                <a:t>COUNTRY </a:t>
              </a:r>
              <a:r>
                <a:rPr lang="en-GB" altLang="fr-FR" sz="1200" noProof="1" smtClean="0">
                  <a:solidFill>
                    <a:srgbClr val="FFFFFF"/>
                  </a:solidFill>
                  <a:latin typeface="Calibri" pitchFamily="34" charset="0"/>
                  <a:ea typeface="MS PGothic" pitchFamily="34" charset="-128"/>
                </a:rPr>
                <a:t>PROGRAMMES / ACTIONS</a:t>
              </a:r>
              <a:endParaRPr lang="da-DK" altLang="fr-FR" sz="1200" dirty="0">
                <a:solidFill>
                  <a:srgbClr val="FFFFFF"/>
                </a:solidFill>
                <a:latin typeface="Calibri" pitchFamily="34" charset="0"/>
                <a:ea typeface="MS PGothic" pitchFamily="34" charset="-128"/>
              </a:endParaRPr>
            </a:p>
          </p:txBody>
        </p:sp>
        <p:sp>
          <p:nvSpPr>
            <p:cNvPr id="15407" name="Rektangel 21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091990" y="4843858"/>
              <a:ext cx="1590675" cy="46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801688">
                <a:spcBef>
                  <a:spcPct val="20000"/>
                </a:spcBef>
              </a:pPr>
              <a:r>
                <a:rPr lang="en-GB" altLang="fr-FR" sz="1200" noProof="1" smtClean="0">
                  <a:solidFill>
                    <a:srgbClr val="FFFFFF"/>
                  </a:solidFill>
                  <a:latin typeface="Calibri" pitchFamily="34" charset="0"/>
                  <a:ea typeface="MS PGothic" pitchFamily="34" charset="-128"/>
                </a:rPr>
                <a:t>IPA III Programming Framework</a:t>
              </a:r>
              <a:endParaRPr lang="da-DK" altLang="fr-FR" sz="1200" dirty="0">
                <a:solidFill>
                  <a:srgbClr val="FFFFFF"/>
                </a:solidFill>
                <a:latin typeface="Calibri" pitchFamily="34" charset="0"/>
                <a:ea typeface="MS PGothic" pitchFamily="34" charset="-128"/>
              </a:endParaRPr>
            </a:p>
          </p:txBody>
        </p:sp>
      </p:grpSp>
      <p:sp>
        <p:nvSpPr>
          <p:cNvPr id="9" name="Pentagon 8"/>
          <p:cNvSpPr/>
          <p:nvPr/>
        </p:nvSpPr>
        <p:spPr>
          <a:xfrm>
            <a:off x="425450" y="5308600"/>
            <a:ext cx="1296988" cy="585788"/>
          </a:xfrm>
          <a:prstGeom prst="homePlate">
            <a:avLst/>
          </a:prstGeom>
          <a:solidFill>
            <a:srgbClr val="7030A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1200" b="0" dirty="0">
                <a:solidFill>
                  <a:schemeClr val="bg1"/>
                </a:solidFill>
              </a:rPr>
              <a:t>IPARD Sectoral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1200" b="0" dirty="0" err="1">
                <a:solidFill>
                  <a:schemeClr val="bg1"/>
                </a:solidFill>
              </a:rPr>
              <a:t>Agreements</a:t>
            </a:r>
            <a:endParaRPr lang="en-GB" sz="1200" b="0" dirty="0">
              <a:solidFill>
                <a:schemeClr val="bg1"/>
              </a:solidFill>
            </a:endParaRPr>
          </a:p>
        </p:txBody>
      </p:sp>
      <p:sp>
        <p:nvSpPr>
          <p:cNvPr id="52" name="Pentagon 51"/>
          <p:cNvSpPr/>
          <p:nvPr/>
        </p:nvSpPr>
        <p:spPr>
          <a:xfrm>
            <a:off x="431800" y="5965825"/>
            <a:ext cx="1296988" cy="587375"/>
          </a:xfrm>
          <a:prstGeom prst="homePlate">
            <a:avLst/>
          </a:prstGeom>
          <a:solidFill>
            <a:srgbClr val="0070C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1200" b="0" dirty="0">
                <a:solidFill>
                  <a:schemeClr val="bg1"/>
                </a:solidFill>
              </a:rPr>
              <a:t>Financing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1200" b="0" dirty="0">
                <a:solidFill>
                  <a:schemeClr val="bg1"/>
                </a:solidFill>
              </a:rPr>
              <a:t>Agreements</a:t>
            </a:r>
            <a:endParaRPr lang="en-GB" sz="1200" b="0" dirty="0">
              <a:solidFill>
                <a:schemeClr val="bg1"/>
              </a:solidFill>
            </a:endParaRPr>
          </a:p>
        </p:txBody>
      </p:sp>
      <p:grpSp>
        <p:nvGrpSpPr>
          <p:cNvPr id="16390" name="Group 16389"/>
          <p:cNvGrpSpPr>
            <a:grpSpLocks/>
          </p:cNvGrpSpPr>
          <p:nvPr/>
        </p:nvGrpSpPr>
        <p:grpSpPr bwMode="auto">
          <a:xfrm>
            <a:off x="1746250" y="2413000"/>
            <a:ext cx="4176713" cy="3695700"/>
            <a:chOff x="1746631" y="2412376"/>
            <a:chExt cx="4176726" cy="3695754"/>
          </a:xfrm>
        </p:grpSpPr>
        <p:grpSp>
          <p:nvGrpSpPr>
            <p:cNvPr id="15394" name="Group 16388"/>
            <p:cNvGrpSpPr>
              <a:grpSpLocks/>
            </p:cNvGrpSpPr>
            <p:nvPr/>
          </p:nvGrpSpPr>
          <p:grpSpPr bwMode="auto">
            <a:xfrm>
              <a:off x="1746631" y="2412376"/>
              <a:ext cx="698432" cy="3695754"/>
              <a:chOff x="1746631" y="2412376"/>
              <a:chExt cx="698432" cy="3695754"/>
            </a:xfrm>
          </p:grpSpPr>
          <p:sp>
            <p:nvSpPr>
              <p:cNvPr id="15396" name="AutoShape 24"/>
              <p:cNvSpPr>
                <a:spLocks/>
              </p:cNvSpPr>
              <p:nvPr/>
            </p:nvSpPr>
            <p:spPr bwMode="auto">
              <a:xfrm flipH="1">
                <a:off x="2325608" y="2412376"/>
                <a:ext cx="99190" cy="2251102"/>
              </a:xfrm>
              <a:prstGeom prst="rightBrace">
                <a:avLst>
                  <a:gd name="adj1" fmla="val 249223"/>
                  <a:gd name="adj2" fmla="val 50620"/>
                </a:avLst>
              </a:prstGeom>
              <a:noFill/>
              <a:ln w="22225">
                <a:solidFill>
                  <a:srgbClr val="5F5F5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altLang="en-US"/>
              </a:p>
            </p:txBody>
          </p:sp>
          <p:sp>
            <p:nvSpPr>
              <p:cNvPr id="42" name="Rektangel 41"/>
              <p:cNvSpPr/>
              <p:nvPr>
                <p:custDataLst>
                  <p:tags r:id="rId4"/>
                </p:custDataLst>
              </p:nvPr>
            </p:nvSpPr>
            <p:spPr bwMode="auto">
              <a:xfrm rot="16200000">
                <a:off x="1267195" y="3368067"/>
                <a:ext cx="1778026" cy="33972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 defTabSz="801688" fontAlgn="auto">
                  <a:spcBef>
                    <a:spcPct val="20000"/>
                  </a:spcBef>
                  <a:spcAft>
                    <a:spcPts val="0"/>
                  </a:spcAft>
                  <a:defRPr/>
                </a:pPr>
                <a:r>
                  <a:rPr lang="da-DK" sz="1600" b="0" kern="0" noProof="1">
                    <a:solidFill>
                      <a:prstClr val="black"/>
                    </a:solidFill>
                    <a:latin typeface="Calibri"/>
                    <a:ea typeface="ＭＳ Ｐゴシック"/>
                  </a:rPr>
                  <a:t>Regulations</a:t>
                </a:r>
              </a:p>
            </p:txBody>
          </p:sp>
          <p:sp>
            <p:nvSpPr>
              <p:cNvPr id="15398" name="AutoShape 24"/>
              <p:cNvSpPr>
                <a:spLocks/>
              </p:cNvSpPr>
              <p:nvPr/>
            </p:nvSpPr>
            <p:spPr bwMode="auto">
              <a:xfrm flipH="1">
                <a:off x="2345873" y="4849247"/>
                <a:ext cx="99190" cy="1236433"/>
              </a:xfrm>
              <a:prstGeom prst="rightBrace">
                <a:avLst>
                  <a:gd name="adj1" fmla="val 249191"/>
                  <a:gd name="adj2" fmla="val 50620"/>
                </a:avLst>
              </a:prstGeom>
              <a:noFill/>
              <a:ln w="22225">
                <a:solidFill>
                  <a:srgbClr val="5F5F5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altLang="en-US"/>
              </a:p>
            </p:txBody>
          </p:sp>
          <p:sp>
            <p:nvSpPr>
              <p:cNvPr id="48" name="Rektangel 41"/>
              <p:cNvSpPr/>
              <p:nvPr>
                <p:custDataLst>
                  <p:tags r:id="rId5"/>
                </p:custDataLst>
              </p:nvPr>
            </p:nvSpPr>
            <p:spPr bwMode="auto">
              <a:xfrm rot="16200000">
                <a:off x="1373559" y="5150857"/>
                <a:ext cx="1330344" cy="58420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 defTabSz="801688" fontAlgn="auto">
                  <a:spcBef>
                    <a:spcPct val="20000"/>
                  </a:spcBef>
                  <a:spcAft>
                    <a:spcPts val="0"/>
                  </a:spcAft>
                  <a:defRPr/>
                </a:pPr>
                <a:r>
                  <a:rPr lang="da-DK" sz="1600" b="0" kern="0" noProof="1">
                    <a:solidFill>
                      <a:prstClr val="black"/>
                    </a:solidFill>
                    <a:latin typeface="Calibri"/>
                    <a:ea typeface="ＭＳ Ｐゴシック"/>
                  </a:rPr>
                  <a:t>Planning  &amp; programming</a:t>
                </a:r>
              </a:p>
            </p:txBody>
          </p:sp>
        </p:grpSp>
        <p:cxnSp>
          <p:nvCxnSpPr>
            <p:cNvPr id="15395" name="AutoShape 29"/>
            <p:cNvCxnSpPr>
              <a:cxnSpLocks noChangeShapeType="1"/>
            </p:cNvCxnSpPr>
            <p:nvPr/>
          </p:nvCxnSpPr>
          <p:spPr bwMode="auto">
            <a:xfrm>
              <a:off x="2492027" y="4791109"/>
              <a:ext cx="3431330" cy="0"/>
            </a:xfrm>
            <a:prstGeom prst="straightConnector1">
              <a:avLst/>
            </a:prstGeom>
            <a:noFill/>
            <a:ln w="9525">
              <a:solidFill>
                <a:srgbClr val="5F5F5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492375" y="2347913"/>
            <a:ext cx="5900738" cy="3817937"/>
            <a:chOff x="2492375" y="2347913"/>
            <a:chExt cx="5900738" cy="3817391"/>
          </a:xfrm>
        </p:grpSpPr>
        <p:grpSp>
          <p:nvGrpSpPr>
            <p:cNvPr id="15375" name="Group 16391"/>
            <p:cNvGrpSpPr>
              <a:grpSpLocks/>
            </p:cNvGrpSpPr>
            <p:nvPr/>
          </p:nvGrpSpPr>
          <p:grpSpPr bwMode="auto">
            <a:xfrm>
              <a:off x="2492375" y="2347913"/>
              <a:ext cx="5900738" cy="3817391"/>
              <a:chOff x="2492764" y="2347994"/>
              <a:chExt cx="5900035" cy="3818118"/>
            </a:xfrm>
          </p:grpSpPr>
          <p:sp>
            <p:nvSpPr>
              <p:cNvPr id="39" name="Rektangel 41"/>
              <p:cNvSpPr/>
              <p:nvPr>
                <p:custDataLst>
                  <p:tags r:id="rId1"/>
                </p:custDataLst>
              </p:nvPr>
            </p:nvSpPr>
            <p:spPr bwMode="auto">
              <a:xfrm rot="5400000">
                <a:off x="7335501" y="3132284"/>
                <a:ext cx="1776497" cy="33809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 defTabSz="801688" fontAlgn="auto">
                  <a:spcBef>
                    <a:spcPct val="20000"/>
                  </a:spcBef>
                  <a:spcAft>
                    <a:spcPts val="0"/>
                  </a:spcAft>
                  <a:defRPr/>
                </a:pPr>
                <a:r>
                  <a:rPr lang="da-DK" sz="1600" b="0" kern="0" noProof="1">
                    <a:solidFill>
                      <a:prstClr val="black"/>
                    </a:solidFill>
                    <a:latin typeface="Calibri"/>
                    <a:ea typeface="ＭＳ Ｐゴシック"/>
                  </a:rPr>
                  <a:t>Legal basis</a:t>
                </a:r>
              </a:p>
            </p:txBody>
          </p:sp>
          <p:grpSp>
            <p:nvGrpSpPr>
              <p:cNvPr id="15378" name="Group 16390"/>
              <p:cNvGrpSpPr>
                <a:grpSpLocks/>
              </p:cNvGrpSpPr>
              <p:nvPr/>
            </p:nvGrpSpPr>
            <p:grpSpPr bwMode="auto">
              <a:xfrm>
                <a:off x="2492764" y="2347994"/>
                <a:ext cx="5895273" cy="3818118"/>
                <a:chOff x="2492764" y="2347994"/>
                <a:chExt cx="5895273" cy="3818118"/>
              </a:xfrm>
            </p:grpSpPr>
            <p:sp>
              <p:nvSpPr>
                <p:cNvPr id="15379" name="AutoShape 24"/>
                <p:cNvSpPr>
                  <a:spLocks/>
                </p:cNvSpPr>
                <p:nvPr/>
              </p:nvSpPr>
              <p:spPr bwMode="auto">
                <a:xfrm rot="10800000" flipH="1">
                  <a:off x="7918129" y="2484181"/>
                  <a:ext cx="99190" cy="1633870"/>
                </a:xfrm>
                <a:prstGeom prst="rightBrace">
                  <a:avLst>
                    <a:gd name="adj1" fmla="val 249141"/>
                    <a:gd name="adj2" fmla="val 50620"/>
                  </a:avLst>
                </a:prstGeom>
                <a:noFill/>
                <a:ln w="22225">
                  <a:solidFill>
                    <a:srgbClr val="5F5F5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altLang="en-US"/>
                </a:p>
              </p:txBody>
            </p:sp>
            <p:sp>
              <p:nvSpPr>
                <p:cNvPr id="37" name="Rektangel 41"/>
                <p:cNvSpPr/>
                <p:nvPr>
                  <p:custDataLst>
                    <p:tags r:id="rId2"/>
                  </p:custDataLst>
                </p:nvPr>
              </p:nvSpPr>
              <p:spPr bwMode="auto">
                <a:xfrm rot="5400000">
                  <a:off x="7329947" y="4885760"/>
                  <a:ext cx="1778084" cy="338097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defTabSz="801688" fontAlgn="auto">
                    <a:spcBef>
                      <a:spcPct val="20000"/>
                    </a:spcBef>
                    <a:spcAft>
                      <a:spcPts val="0"/>
                    </a:spcAft>
                    <a:defRPr/>
                  </a:pPr>
                  <a:r>
                    <a:rPr lang="da-DK" sz="1600" b="0" kern="0" noProof="1">
                      <a:solidFill>
                        <a:prstClr val="black"/>
                      </a:solidFill>
                      <a:latin typeface="Calibri"/>
                      <a:ea typeface="ＭＳ Ｐゴシック"/>
                    </a:rPr>
                    <a:t>Implementing acts</a:t>
                  </a:r>
                </a:p>
              </p:txBody>
            </p:sp>
            <p:sp>
              <p:nvSpPr>
                <p:cNvPr id="15381" name="AutoShape 24"/>
                <p:cNvSpPr>
                  <a:spLocks/>
                </p:cNvSpPr>
                <p:nvPr/>
              </p:nvSpPr>
              <p:spPr bwMode="auto">
                <a:xfrm rot="10800000" flipH="1">
                  <a:off x="7918127" y="4210656"/>
                  <a:ext cx="94663" cy="1875025"/>
                </a:xfrm>
                <a:prstGeom prst="rightBrace">
                  <a:avLst>
                    <a:gd name="adj1" fmla="val 249151"/>
                    <a:gd name="adj2" fmla="val 50620"/>
                  </a:avLst>
                </a:prstGeom>
                <a:noFill/>
                <a:ln w="22225">
                  <a:solidFill>
                    <a:srgbClr val="5F5F5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altLang="en-US"/>
                </a:p>
              </p:txBody>
            </p:sp>
            <p:sp>
              <p:nvSpPr>
                <p:cNvPr id="53" name="Rektangel 30"/>
                <p:cNvSpPr>
                  <a:spLocks noChangeArrowheads="1"/>
                </p:cNvSpPr>
                <p:nvPr/>
              </p:nvSpPr>
              <p:spPr bwMode="auto">
                <a:xfrm>
                  <a:off x="6688027" y="2833792"/>
                  <a:ext cx="1082546" cy="485798"/>
                </a:xfrm>
                <a:prstGeom prst="rect">
                  <a:avLst/>
                </a:prstGeom>
                <a:gradFill rotWithShape="1">
                  <a:gsLst>
                    <a:gs pos="100000">
                      <a:schemeClr val="bg1">
                        <a:lumMod val="75000"/>
                      </a:schemeClr>
                    </a:gs>
                    <a:gs pos="92000">
                      <a:schemeClr val="bg1">
                        <a:lumMod val="95000"/>
                      </a:schemeClr>
                    </a:gs>
                    <a:gs pos="100000">
                      <a:schemeClr val="tx1"/>
                    </a:gs>
                  </a:gsLst>
                  <a:lin ang="16200000"/>
                </a:gradFill>
                <a:ln w="9525">
                  <a:noFill/>
                  <a:miter lim="800000"/>
                  <a:headEnd/>
                  <a:tailEnd/>
                </a:ln>
                <a:effectLst>
                  <a:outerShdw blurRad="63500"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>
                    <a:defRPr/>
                  </a:pPr>
                  <a:r>
                    <a:rPr lang="fr-BE" sz="900" dirty="0" err="1" smtClean="0">
                      <a:solidFill>
                        <a:srgbClr val="3166CF"/>
                      </a:solidFill>
                      <a:latin typeface="Arial" pitchFamily="34" charset="0"/>
                      <a:ea typeface="ＭＳ Ｐゴシック" pitchFamily="-97" charset="-128"/>
                      <a:cs typeface="Arial" charset="0"/>
                    </a:rPr>
                    <a:t>Expected</a:t>
                  </a:r>
                  <a:r>
                    <a:rPr lang="fr-BE" sz="900" dirty="0" smtClean="0">
                      <a:solidFill>
                        <a:srgbClr val="3166CF"/>
                      </a:solidFill>
                      <a:latin typeface="Arial" pitchFamily="34" charset="0"/>
                      <a:ea typeface="ＭＳ Ｐゴシック" pitchFamily="-97" charset="-128"/>
                      <a:cs typeface="Arial" charset="0"/>
                    </a:rPr>
                    <a:t> in </a:t>
                  </a:r>
                  <a:r>
                    <a:rPr lang="fr-BE" sz="900" dirty="0" err="1" smtClean="0">
                      <a:solidFill>
                        <a:srgbClr val="3166CF"/>
                      </a:solidFill>
                      <a:latin typeface="Arial" pitchFamily="34" charset="0"/>
                      <a:ea typeface="ＭＳ Ｐゴシック" pitchFamily="-97" charset="-128"/>
                      <a:cs typeface="Arial" charset="0"/>
                    </a:rPr>
                    <a:t>June</a:t>
                  </a:r>
                  <a:endParaRPr lang="da-DK" sz="900" dirty="0">
                    <a:solidFill>
                      <a:srgbClr val="3166CF"/>
                    </a:solidFill>
                    <a:latin typeface="Arial" pitchFamily="34" charset="0"/>
                    <a:ea typeface="ＭＳ Ｐゴシック" pitchFamily="-97" charset="-128"/>
                    <a:cs typeface="Arial" charset="0"/>
                  </a:endParaRPr>
                </a:p>
              </p:txBody>
            </p:sp>
            <p:sp>
              <p:nvSpPr>
                <p:cNvPr id="54" name="Rektangel 30"/>
                <p:cNvSpPr>
                  <a:spLocks noChangeArrowheads="1"/>
                </p:cNvSpPr>
                <p:nvPr/>
              </p:nvSpPr>
              <p:spPr bwMode="auto">
                <a:xfrm>
                  <a:off x="6688027" y="3514861"/>
                  <a:ext cx="1082546" cy="485798"/>
                </a:xfrm>
                <a:prstGeom prst="rect">
                  <a:avLst/>
                </a:prstGeom>
                <a:gradFill rotWithShape="1">
                  <a:gsLst>
                    <a:gs pos="100000">
                      <a:schemeClr val="bg1">
                        <a:lumMod val="75000"/>
                      </a:schemeClr>
                    </a:gs>
                    <a:gs pos="92000">
                      <a:schemeClr val="bg1">
                        <a:lumMod val="95000"/>
                      </a:schemeClr>
                    </a:gs>
                    <a:gs pos="100000">
                      <a:schemeClr val="tx1"/>
                    </a:gs>
                  </a:gsLst>
                  <a:lin ang="16200000"/>
                </a:gradFill>
                <a:ln w="9525">
                  <a:noFill/>
                  <a:miter lim="800000"/>
                  <a:headEnd/>
                  <a:tailEnd/>
                </a:ln>
                <a:effectLst>
                  <a:outerShdw blurRad="63500"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>
                    <a:defRPr/>
                  </a:pPr>
                  <a:r>
                    <a:rPr lang="da-DK" sz="900" dirty="0" err="1" smtClean="0">
                      <a:solidFill>
                        <a:srgbClr val="3166CF"/>
                      </a:solidFill>
                      <a:latin typeface="Arial" pitchFamily="34" charset="0"/>
                      <a:ea typeface="ＭＳ Ｐゴシック" pitchFamily="-97" charset="-128"/>
                      <a:cs typeface="Arial" charset="0"/>
                    </a:rPr>
                    <a:t>Expected</a:t>
                  </a:r>
                  <a:r>
                    <a:rPr lang="da-DK" sz="900" dirty="0" smtClean="0">
                      <a:solidFill>
                        <a:srgbClr val="3166CF"/>
                      </a:solidFill>
                      <a:latin typeface="Arial" pitchFamily="34" charset="0"/>
                      <a:ea typeface="ＭＳ Ｐゴシック" pitchFamily="-97" charset="-128"/>
                      <a:cs typeface="Arial" charset="0"/>
                    </a:rPr>
                    <a:t> in September</a:t>
                  </a:r>
                  <a:endParaRPr lang="da-DK" sz="900" dirty="0">
                    <a:solidFill>
                      <a:srgbClr val="3166CF"/>
                    </a:solidFill>
                    <a:latin typeface="Arial" pitchFamily="34" charset="0"/>
                    <a:ea typeface="ＭＳ Ｐゴシック" pitchFamily="-97" charset="-128"/>
                    <a:cs typeface="Arial" charset="0"/>
                  </a:endParaRPr>
                </a:p>
              </p:txBody>
            </p:sp>
            <p:sp>
              <p:nvSpPr>
                <p:cNvPr id="56" name="Rektangel 30"/>
                <p:cNvSpPr>
                  <a:spLocks noChangeArrowheads="1"/>
                </p:cNvSpPr>
                <p:nvPr/>
              </p:nvSpPr>
              <p:spPr bwMode="auto">
                <a:xfrm>
                  <a:off x="6688027" y="4189581"/>
                  <a:ext cx="1082546" cy="485798"/>
                </a:xfrm>
                <a:prstGeom prst="rect">
                  <a:avLst/>
                </a:prstGeom>
                <a:gradFill rotWithShape="1">
                  <a:gsLst>
                    <a:gs pos="100000">
                      <a:schemeClr val="bg1">
                        <a:lumMod val="75000"/>
                      </a:schemeClr>
                    </a:gs>
                    <a:gs pos="92000">
                      <a:schemeClr val="bg1">
                        <a:lumMod val="95000"/>
                      </a:schemeClr>
                    </a:gs>
                    <a:gs pos="100000">
                      <a:schemeClr val="tx1"/>
                    </a:gs>
                  </a:gsLst>
                  <a:lin ang="16200000"/>
                </a:gradFill>
                <a:ln w="9525">
                  <a:noFill/>
                  <a:miter lim="800000"/>
                  <a:headEnd/>
                  <a:tailEnd/>
                </a:ln>
                <a:effectLst>
                  <a:outerShdw blurRad="63500"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>
                    <a:defRPr/>
                  </a:pPr>
                  <a:endParaRPr lang="en-GB" sz="900" dirty="0">
                    <a:solidFill>
                      <a:srgbClr val="3166CF"/>
                    </a:solidFill>
                    <a:latin typeface="Arial" pitchFamily="34" charset="0"/>
                    <a:ea typeface="ＭＳ Ｐゴシック" pitchFamily="-97" charset="-128"/>
                    <a:cs typeface="Arial" charset="0"/>
                  </a:endParaRPr>
                </a:p>
              </p:txBody>
            </p:sp>
            <p:sp>
              <p:nvSpPr>
                <p:cNvPr id="58" name="Rektangel 30"/>
                <p:cNvSpPr>
                  <a:spLocks noChangeArrowheads="1"/>
                </p:cNvSpPr>
                <p:nvPr/>
              </p:nvSpPr>
              <p:spPr bwMode="auto">
                <a:xfrm>
                  <a:off x="6683265" y="4830962"/>
                  <a:ext cx="1082546" cy="485798"/>
                </a:xfrm>
                <a:prstGeom prst="rect">
                  <a:avLst/>
                </a:prstGeom>
                <a:gradFill rotWithShape="1">
                  <a:gsLst>
                    <a:gs pos="100000">
                      <a:schemeClr val="bg1">
                        <a:lumMod val="75000"/>
                      </a:schemeClr>
                    </a:gs>
                    <a:gs pos="92000">
                      <a:schemeClr val="bg1">
                        <a:lumMod val="95000"/>
                      </a:schemeClr>
                    </a:gs>
                    <a:gs pos="100000">
                      <a:schemeClr val="tx1"/>
                    </a:gs>
                  </a:gsLst>
                  <a:lin ang="16200000"/>
                </a:gradFill>
                <a:ln w="9525">
                  <a:noFill/>
                  <a:miter lim="800000"/>
                  <a:headEnd/>
                  <a:tailEnd/>
                </a:ln>
                <a:effectLst>
                  <a:outerShdw blurRad="63500"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>
                    <a:defRPr/>
                  </a:pPr>
                  <a:endParaRPr lang="da-DK" sz="900" b="0" dirty="0">
                    <a:solidFill>
                      <a:srgbClr val="3166CF"/>
                    </a:solidFill>
                    <a:latin typeface="Arial" pitchFamily="34" charset="0"/>
                    <a:ea typeface="ＭＳ Ｐゴシック" pitchFamily="-97" charset="-128"/>
                    <a:cs typeface="Arial" charset="0"/>
                  </a:endParaRPr>
                </a:p>
              </p:txBody>
            </p:sp>
            <p:sp>
              <p:nvSpPr>
                <p:cNvPr id="60" name="Rektangel 30"/>
                <p:cNvSpPr>
                  <a:spLocks noChangeArrowheads="1"/>
                </p:cNvSpPr>
                <p:nvPr/>
              </p:nvSpPr>
              <p:spPr bwMode="auto">
                <a:xfrm>
                  <a:off x="6688027" y="5480279"/>
                  <a:ext cx="1077784" cy="487386"/>
                </a:xfrm>
                <a:prstGeom prst="rect">
                  <a:avLst/>
                </a:prstGeom>
                <a:gradFill rotWithShape="1">
                  <a:gsLst>
                    <a:gs pos="100000">
                      <a:schemeClr val="bg1">
                        <a:lumMod val="75000"/>
                      </a:schemeClr>
                    </a:gs>
                    <a:gs pos="92000">
                      <a:schemeClr val="bg1">
                        <a:lumMod val="95000"/>
                      </a:schemeClr>
                    </a:gs>
                    <a:gs pos="100000">
                      <a:schemeClr val="tx1"/>
                    </a:gs>
                  </a:gsLst>
                  <a:lin ang="16200000"/>
                </a:gradFill>
                <a:ln w="9525">
                  <a:noFill/>
                  <a:miter lim="800000"/>
                  <a:headEnd/>
                  <a:tailEnd/>
                </a:ln>
                <a:effectLst>
                  <a:outerShdw blurRad="63500"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>
                    <a:defRPr/>
                  </a:pPr>
                  <a:endParaRPr lang="en-GB" sz="900" dirty="0">
                    <a:solidFill>
                      <a:srgbClr val="3166CF"/>
                    </a:solidFill>
                    <a:latin typeface="Arial" pitchFamily="34" charset="0"/>
                    <a:ea typeface="ＭＳ Ｐゴシック" pitchFamily="-97" charset="-128"/>
                    <a:cs typeface="Arial" charset="0"/>
                  </a:endParaRPr>
                </a:p>
              </p:txBody>
            </p:sp>
            <p:cxnSp>
              <p:nvCxnSpPr>
                <p:cNvPr id="15390" name="AutoShape 29"/>
                <p:cNvCxnSpPr>
                  <a:cxnSpLocks noChangeShapeType="1"/>
                </p:cNvCxnSpPr>
                <p:nvPr/>
              </p:nvCxnSpPr>
              <p:spPr bwMode="auto">
                <a:xfrm>
                  <a:off x="3641977" y="4116267"/>
                  <a:ext cx="4170383" cy="0"/>
                </a:xfrm>
                <a:prstGeom prst="straightConnector1">
                  <a:avLst/>
                </a:prstGeom>
                <a:noFill/>
                <a:ln w="9525">
                  <a:solidFill>
                    <a:srgbClr val="5F5F5F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16387" name="Isosceles Triangle 63"/>
                <p:cNvSpPr>
                  <a:spLocks noChangeArrowheads="1"/>
                </p:cNvSpPr>
                <p:nvPr/>
              </p:nvSpPr>
              <p:spPr bwMode="auto">
                <a:xfrm rot="5127" flipV="1">
                  <a:off x="7073744" y="2613119"/>
                  <a:ext cx="300002" cy="112718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2F2F2"/>
                </a:solidFill>
                <a:ln>
                  <a:noFill/>
                </a:ln>
                <a:effectLst>
                  <a:outerShdw blurRad="40000" dist="23000" dir="5400000" rotWithShape="0">
                    <a:srgbClr val="808080">
                      <a:alpha val="34998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61155" tIns="30577" rIns="61155" bIns="30577" anchor="ctr"/>
                <a:lstStyle/>
                <a:p>
                  <a:pPr algn="ctr"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72" name="Rektangel 41"/>
                <p:cNvSpPr/>
                <p:nvPr>
                  <p:custDataLst>
                    <p:tags r:id="rId3"/>
                  </p:custDataLst>
                </p:nvPr>
              </p:nvSpPr>
              <p:spPr bwMode="auto">
                <a:xfrm>
                  <a:off x="6624535" y="2347994"/>
                  <a:ext cx="1209531" cy="307990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algn="ctr" defTabSz="801688" fontAlgn="auto">
                    <a:spcBef>
                      <a:spcPct val="20000"/>
                    </a:spcBef>
                    <a:spcAft>
                      <a:spcPts val="0"/>
                    </a:spcAft>
                    <a:defRPr/>
                  </a:pPr>
                  <a:r>
                    <a:rPr lang="da-DK" sz="1400" b="0" kern="0" noProof="1">
                      <a:solidFill>
                        <a:srgbClr val="3166CF"/>
                      </a:solidFill>
                      <a:latin typeface="Calibri"/>
                      <a:ea typeface="ＭＳ Ｐゴシック"/>
                    </a:rPr>
                    <a:t>adoption</a:t>
                  </a:r>
                </a:p>
              </p:txBody>
            </p:sp>
            <p:cxnSp>
              <p:nvCxnSpPr>
                <p:cNvPr id="15393" name="AutoShape 29"/>
                <p:cNvCxnSpPr>
                  <a:cxnSpLocks noChangeShapeType="1"/>
                </p:cNvCxnSpPr>
                <p:nvPr/>
              </p:nvCxnSpPr>
              <p:spPr bwMode="auto">
                <a:xfrm>
                  <a:off x="2492764" y="6166112"/>
                  <a:ext cx="5319596" cy="0"/>
                </a:xfrm>
                <a:prstGeom prst="straightConnector1">
                  <a:avLst/>
                </a:prstGeom>
                <a:noFill/>
                <a:ln w="9525">
                  <a:solidFill>
                    <a:srgbClr val="5F5F5F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</p:grpSp>
        </p:grpSp>
        <p:cxnSp>
          <p:nvCxnSpPr>
            <p:cNvPr id="15376" name="AutoShape 29"/>
            <p:cNvCxnSpPr>
              <a:cxnSpLocks noChangeShapeType="1"/>
            </p:cNvCxnSpPr>
            <p:nvPr/>
          </p:nvCxnSpPr>
          <p:spPr bwMode="auto">
            <a:xfrm>
              <a:off x="4591182" y="2416487"/>
              <a:ext cx="3221423" cy="0"/>
            </a:xfrm>
            <a:prstGeom prst="straightConnector1">
              <a:avLst/>
            </a:prstGeom>
            <a:noFill/>
            <a:ln w="9525">
              <a:solidFill>
                <a:srgbClr val="5F5F5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sp>
        <p:nvSpPr>
          <p:cNvPr id="50" name="Pentagon 49"/>
          <p:cNvSpPr/>
          <p:nvPr/>
        </p:nvSpPr>
        <p:spPr>
          <a:xfrm>
            <a:off x="425450" y="4675188"/>
            <a:ext cx="1296988" cy="585787"/>
          </a:xfrm>
          <a:prstGeom prst="homePlate">
            <a:avLst/>
          </a:prstGeom>
          <a:solidFill>
            <a:srgbClr val="7030A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1200" b="0" dirty="0">
                <a:solidFill>
                  <a:schemeClr val="bg1"/>
                </a:solidFill>
              </a:rPr>
              <a:t>Framework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1200" b="0" dirty="0">
                <a:solidFill>
                  <a:schemeClr val="bg1"/>
                </a:solidFill>
              </a:rPr>
              <a:t>Agreements</a:t>
            </a:r>
            <a:endParaRPr lang="en-GB" sz="1200" b="0" dirty="0">
              <a:solidFill>
                <a:schemeClr val="bg1"/>
              </a:solidFill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1" y="-7488"/>
            <a:ext cx="2137483" cy="106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693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52" grpId="0" animBg="1"/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 smtClean="0"/>
              <a:t>IPARD III – </a:t>
            </a:r>
            <a:r>
              <a:rPr lang="lv-LV" dirty="0" err="1" smtClean="0"/>
              <a:t>in</a:t>
            </a:r>
            <a:r>
              <a:rPr lang="lv-LV" dirty="0" smtClean="0"/>
              <a:t> </a:t>
            </a:r>
            <a:r>
              <a:rPr lang="lv-LV" dirty="0" err="1" smtClean="0"/>
              <a:t>the</a:t>
            </a:r>
            <a:r>
              <a:rPr lang="lv-LV" dirty="0" smtClean="0"/>
              <a:t> process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IPA III </a:t>
            </a:r>
            <a:r>
              <a:rPr lang="en-GB" dirty="0" smtClean="0"/>
              <a:t>Regulation</a:t>
            </a:r>
            <a:r>
              <a:rPr lang="lv-LV" dirty="0" smtClean="0"/>
              <a:t> – </a:t>
            </a:r>
            <a:r>
              <a:rPr lang="lv-LV" dirty="0" err="1" smtClean="0"/>
              <a:t>in</a:t>
            </a:r>
            <a:r>
              <a:rPr lang="lv-LV" dirty="0" smtClean="0"/>
              <a:t> </a:t>
            </a:r>
            <a:r>
              <a:rPr lang="lv-LV" dirty="0" err="1" smtClean="0"/>
              <a:t>the</a:t>
            </a:r>
            <a:r>
              <a:rPr lang="lv-LV" dirty="0" smtClean="0"/>
              <a:t> process </a:t>
            </a:r>
            <a:r>
              <a:rPr lang="lv-LV" dirty="0" err="1" smtClean="0"/>
              <a:t>of</a:t>
            </a:r>
            <a:r>
              <a:rPr lang="lv-LV" dirty="0" smtClean="0"/>
              <a:t> </a:t>
            </a:r>
            <a:r>
              <a:rPr lang="lv-LV" dirty="0" err="1" smtClean="0"/>
              <a:t>adoption</a:t>
            </a:r>
            <a:endParaRPr lang="en-GB" dirty="0"/>
          </a:p>
          <a:p>
            <a:r>
              <a:rPr lang="en-IE" dirty="0"/>
              <a:t>Budget – similar to IPARD </a:t>
            </a:r>
            <a:r>
              <a:rPr lang="en-IE" dirty="0" smtClean="0"/>
              <a:t>II</a:t>
            </a:r>
            <a:endParaRPr lang="en-IE" dirty="0"/>
          </a:p>
          <a:p>
            <a:r>
              <a:rPr lang="en-IE" dirty="0"/>
              <a:t>Next: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IE" dirty="0"/>
              <a:t>IPA Implementing Regulation, </a:t>
            </a:r>
            <a:endParaRPr lang="lv-LV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IE" dirty="0" smtClean="0"/>
              <a:t>Programming </a:t>
            </a:r>
            <a:r>
              <a:rPr lang="en-IE" dirty="0"/>
              <a:t>Framework, </a:t>
            </a:r>
            <a:endParaRPr lang="lv-LV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IE" dirty="0" smtClean="0"/>
              <a:t>Framework </a:t>
            </a:r>
            <a:r>
              <a:rPr lang="en-IE" dirty="0"/>
              <a:t>and Sectoral </a:t>
            </a:r>
            <a:r>
              <a:rPr lang="en-IE" dirty="0" smtClean="0"/>
              <a:t>Agreements</a:t>
            </a:r>
            <a:endParaRPr lang="lv-LV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lv-LV" dirty="0" err="1" smtClean="0"/>
              <a:t>Financing</a:t>
            </a:r>
            <a:r>
              <a:rPr lang="lv-LV" dirty="0" smtClean="0"/>
              <a:t> </a:t>
            </a:r>
            <a:r>
              <a:rPr lang="lv-LV" dirty="0" err="1" smtClean="0"/>
              <a:t>Agreement</a:t>
            </a:r>
            <a:endParaRPr lang="en-IE" dirty="0"/>
          </a:p>
          <a:p>
            <a:endParaRPr lang="fr-B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7488"/>
            <a:ext cx="2137483" cy="106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86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 smtClean="0"/>
              <a:t>IPARD III - </a:t>
            </a:r>
            <a:r>
              <a:rPr lang="lv-LV" dirty="0" err="1" smtClean="0"/>
              <a:t>done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lv-LV" dirty="0" err="1" smtClean="0"/>
              <a:t>Drafted</a:t>
            </a:r>
            <a:r>
              <a:rPr lang="lv-LV" dirty="0" smtClean="0"/>
              <a:t> </a:t>
            </a:r>
            <a:r>
              <a:rPr lang="en-IE" dirty="0" smtClean="0"/>
              <a:t>Guidance documents, </a:t>
            </a:r>
            <a:r>
              <a:rPr lang="en-IE" dirty="0"/>
              <a:t>revised </a:t>
            </a:r>
            <a:r>
              <a:rPr lang="lv-LV" dirty="0" err="1" smtClean="0"/>
              <a:t>and</a:t>
            </a:r>
            <a:r>
              <a:rPr lang="lv-LV" dirty="0" smtClean="0"/>
              <a:t> </a:t>
            </a:r>
            <a:r>
              <a:rPr lang="lv-LV" dirty="0" err="1" smtClean="0"/>
              <a:t>agreed</a:t>
            </a:r>
            <a:r>
              <a:rPr lang="lv-LV" dirty="0" smtClean="0"/>
              <a:t> </a:t>
            </a:r>
            <a:r>
              <a:rPr lang="en-IE" dirty="0" smtClean="0"/>
              <a:t>measure </a:t>
            </a:r>
            <a:r>
              <a:rPr lang="en-IE" dirty="0"/>
              <a:t>fiches</a:t>
            </a:r>
          </a:p>
          <a:p>
            <a:r>
              <a:rPr lang="lv-LV" altLang="en-US" dirty="0" err="1" smtClean="0"/>
              <a:t>Link</a:t>
            </a:r>
            <a:r>
              <a:rPr lang="lv-LV" altLang="en-US" dirty="0" smtClean="0"/>
              <a:t> to </a:t>
            </a:r>
            <a:r>
              <a:rPr lang="en-US" altLang="en-US" dirty="0" smtClean="0"/>
              <a:t>Green </a:t>
            </a:r>
            <a:r>
              <a:rPr lang="en-US" altLang="en-US" dirty="0"/>
              <a:t>Agenda for the </a:t>
            </a:r>
            <a:r>
              <a:rPr lang="en-US" altLang="en-US" dirty="0" smtClean="0"/>
              <a:t>WB</a:t>
            </a:r>
            <a:r>
              <a:rPr lang="lv-LV" altLang="en-US" dirty="0" smtClean="0"/>
              <a:t>, </a:t>
            </a:r>
            <a:r>
              <a:rPr lang="lv-LV" altLang="en-US" dirty="0" err="1" smtClean="0"/>
              <a:t>e.g</a:t>
            </a:r>
            <a:r>
              <a:rPr lang="lv-LV" altLang="en-US" dirty="0" smtClean="0"/>
              <a:t>.,</a:t>
            </a:r>
            <a:endParaRPr lang="en-US" altLang="en-US" dirty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lv-LV" dirty="0" smtClean="0"/>
              <a:t>M</a:t>
            </a:r>
            <a:r>
              <a:rPr lang="en-GB" dirty="0" err="1" smtClean="0"/>
              <a:t>anure</a:t>
            </a:r>
            <a:r>
              <a:rPr lang="en-GB" dirty="0" smtClean="0"/>
              <a:t> </a:t>
            </a:r>
            <a:r>
              <a:rPr lang="en-GB" dirty="0"/>
              <a:t>and waste management</a:t>
            </a:r>
            <a:r>
              <a:rPr lang="en-GB" dirty="0" smtClean="0"/>
              <a:t>, organic farming, </a:t>
            </a:r>
            <a:r>
              <a:rPr lang="en-GB" dirty="0"/>
              <a:t>modernisation of </a:t>
            </a:r>
            <a:r>
              <a:rPr lang="en-GB" dirty="0" smtClean="0"/>
              <a:t>assets and farming methods, sustainable use of natural resources</a:t>
            </a:r>
            <a:endParaRPr lang="en-IE" dirty="0"/>
          </a:p>
          <a:p>
            <a:r>
              <a:rPr lang="en-US" dirty="0" smtClean="0"/>
              <a:t>Two </a:t>
            </a:r>
            <a:r>
              <a:rPr lang="en-US" dirty="0"/>
              <a:t>new measures proposed: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Financial instruments and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Innovation and knowledge transfer</a:t>
            </a:r>
          </a:p>
          <a:p>
            <a:endParaRPr lang="fr-B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7488"/>
            <a:ext cx="2137483" cy="106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6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jZqh6cv3kSLii4SYao7i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x1tBIeJyki.RfZbuEpII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x1tBIeJyki.RfZbuEpII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x1tBIeJyki.RfZbuEpII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mv.urDRNk6Q7F43e3w1D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1_K8ujIHkiJ4ufgXarAC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goSuP7sjEOOS27yUTQ3G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vRKjqSuakOlwBQWr9Ocb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X3qnAuwxEyKRU9aznGJ8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jZqh6cv3kSLii4SYao7i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jZqh6cv3kSLii4SYao7i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jZqh6cv3kSLii4SYao7i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jZqh6cv3kSLii4SYao7i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x1tBIeJyki.RfZbuEpII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vTxuXvkrk6_BPx2aOxRd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I7SZKI.7EWUImaU7.L1b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UsK18KZk0SPGBHTr2RmXw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2DDB353BB58149B79E1C959DAFA6D2" ma:contentTypeVersion="2" ma:contentTypeDescription="Create a new document." ma:contentTypeScope="" ma:versionID="d87597bd2d1812d68216600c28aca9cb">
  <xsd:schema xmlns:xsd="http://www.w3.org/2001/XMLSchema" xmlns:xs="http://www.w3.org/2001/XMLSchema" xmlns:p="http://schemas.microsoft.com/office/2006/metadata/properties" xmlns:ns1="http://schemas.microsoft.com/sharepoint/v3" xmlns:ns2="a3f0bd47-a814-41bf-ab48-bd3069cde275" targetNamespace="http://schemas.microsoft.com/office/2006/metadata/properties" ma:root="true" ma:fieldsID="4c469eb13c37e8ba8fd136f357499adf" ns1:_="" ns2:_="">
    <xsd:import namespace="http://schemas.microsoft.com/sharepoint/v3"/>
    <xsd:import namespace="a3f0bd47-a814-41bf-ab48-bd3069cde275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Is_x0020_Document_x0020_Visibl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f0bd47-a814-41bf-ab48-bd3069cde275" elementFormDefault="qualified">
    <xsd:import namespace="http://schemas.microsoft.com/office/2006/documentManagement/types"/>
    <xsd:import namespace="http://schemas.microsoft.com/office/infopath/2007/PartnerControls"/>
    <xsd:element name="Is_x0020_Document_x0020_Visible" ma:index="10" nillable="true" ma:displayName="Is Document Visible" ma:default="0" ma:internalName="Is_x0020_Document_x0020_Visibl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s_x0020_Document_x0020_Visible xmlns="a3f0bd47-a814-41bf-ab48-bd3069cde275">false</Is_x0020_Document_x0020_Visible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1CE5CB9-85F5-404C-8FFE-6FEA35D0617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18A612-84C3-4F21-947B-0DDFDC5CB2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3f0bd47-a814-41bf-ab48-bd3069cde2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6FF035C-B71F-494C-84D6-794A6A2351F6}">
  <ds:schemaRefs>
    <ds:schemaRef ds:uri="http://purl.org/dc/elements/1.1/"/>
    <ds:schemaRef ds:uri="http://schemas.microsoft.com/office/infopath/2007/PartnerControls"/>
    <ds:schemaRef ds:uri="a3f0bd47-a814-41bf-ab48-bd3069cde275"/>
    <ds:schemaRef ds:uri="http://schemas.microsoft.com/office/2006/metadata/properties"/>
    <ds:schemaRef ds:uri="http://purl.org/dc/terms/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6061</TotalTime>
  <Words>570</Words>
  <Application>Microsoft Office PowerPoint</Application>
  <PresentationFormat>On-screen Show (4:3)</PresentationFormat>
  <Paragraphs>99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ＭＳ Ｐゴシック</vt:lpstr>
      <vt:lpstr>ＭＳ Ｐゴシック</vt:lpstr>
      <vt:lpstr>Arial</vt:lpstr>
      <vt:lpstr>Calibri</vt:lpstr>
      <vt:lpstr>Verdana</vt:lpstr>
      <vt:lpstr>Wingdings</vt:lpstr>
      <vt:lpstr>Default Design</vt:lpstr>
      <vt:lpstr>PowerPoint Presentation</vt:lpstr>
      <vt:lpstr>What is IPARD?</vt:lpstr>
      <vt:lpstr>Geographic scope of IPARD</vt:lpstr>
      <vt:lpstr>Implementing IPARD:  a balancing act</vt:lpstr>
      <vt:lpstr>Challenges to agriculture in the region</vt:lpstr>
      <vt:lpstr>PowerPoint Presentation</vt:lpstr>
      <vt:lpstr>PowerPoint Presentation</vt:lpstr>
      <vt:lpstr>IPARD III – in the process</vt:lpstr>
      <vt:lpstr>IPARD III - done</vt:lpstr>
      <vt:lpstr>IPARD III – List of measures (I)</vt:lpstr>
      <vt:lpstr>IPARD III – List of measures (II)</vt:lpstr>
      <vt:lpstr>What is next?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turneem</dc:creator>
  <cp:lastModifiedBy>RUTKOVSKIS Zigo (AGRI)</cp:lastModifiedBy>
  <cp:revision>464</cp:revision>
  <cp:lastPrinted>2020-09-15T14:54:41Z</cp:lastPrinted>
  <dcterms:created xsi:type="dcterms:W3CDTF">2011-10-28T10:25:18Z</dcterms:created>
  <dcterms:modified xsi:type="dcterms:W3CDTF">2021-06-16T07:56:24Z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0x010100B92DDB353BB58149B79E1C959DAFA6D2</vt:lpwstr>
  </property>
</Properties>
</file>