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620" r:id="rId5"/>
    <p:sldId id="719" r:id="rId6"/>
    <p:sldId id="738" r:id="rId7"/>
    <p:sldId id="739" r:id="rId8"/>
    <p:sldId id="741" r:id="rId9"/>
    <p:sldId id="742" r:id="rId10"/>
    <p:sldId id="678" r:id="rId11"/>
    <p:sldId id="726" r:id="rId12"/>
    <p:sldId id="526" r:id="rId13"/>
  </p:sldIdLst>
  <p:sldSz cx="12192000" cy="6858000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BE53AB-896E-498C-8212-EA7416618D0E}">
          <p14:sldIdLst>
            <p14:sldId id="620"/>
            <p14:sldId id="719"/>
            <p14:sldId id="738"/>
            <p14:sldId id="739"/>
            <p14:sldId id="741"/>
            <p14:sldId id="742"/>
            <p14:sldId id="678"/>
            <p14:sldId id="726"/>
            <p14:sldId id="5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097" userDrawn="1">
          <p15:clr>
            <a:srgbClr val="A4A3A4"/>
          </p15:clr>
        </p15:guide>
        <p15:guide id="3" pos="211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A997"/>
    <a:srgbClr val="819F83"/>
    <a:srgbClr val="628065"/>
    <a:srgbClr val="F4F4F3"/>
    <a:srgbClr val="EDF6EC"/>
    <a:srgbClr val="BBB831"/>
    <a:srgbClr val="9BB39D"/>
    <a:srgbClr val="FFD624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3741" autoAdjust="0"/>
  </p:normalViewPr>
  <p:slideViewPr>
    <p:cSldViewPr>
      <p:cViewPr varScale="1">
        <p:scale>
          <a:sx n="81" d="100"/>
          <a:sy n="81" d="100"/>
        </p:scale>
        <p:origin x="16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04"/>
        <p:guide pos="2097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36FE0-3866-40C7-89D4-98F2533860D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9C721-3A5D-4B5F-BA61-C60CA797112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 IPARD measures</a:t>
          </a:r>
        </a:p>
      </dgm:t>
    </dgm:pt>
    <dgm:pt modelId="{63D402CB-3A54-4F2C-8701-7551CAA4377C}" type="par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C40EAAB-5AB1-4677-96C9-C237664E9749}" type="sib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C4E7146-86FB-45D4-952C-9FB6601EFBBA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Investments in agricultural holdings</a:t>
          </a:r>
        </a:p>
      </dgm:t>
    </dgm:pt>
    <dgm:pt modelId="{04A2E7DD-3693-49D7-93FB-743BE8459F24}" type="par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9D3C9F5-80B1-4119-BAE1-5EA219281A5C}" type="sib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510A35F-F32C-4986-87F7-6B1A3B6D2473}">
      <dgm:prSet/>
      <dgm:spPr/>
      <dgm:t>
        <a:bodyPr/>
        <a:lstStyle/>
        <a:p>
          <a:endParaRPr lang="en-US"/>
        </a:p>
      </dgm:t>
    </dgm:pt>
    <dgm:pt modelId="{BC182F6C-3B7E-410F-9D01-7602A7435417}" type="parTrans" cxnId="{D2F551C0-3D43-4773-BF3A-D97AA3FE4483}">
      <dgm:prSet/>
      <dgm:spPr/>
      <dgm:t>
        <a:bodyPr/>
        <a:lstStyle/>
        <a:p>
          <a:endParaRPr lang="en-US"/>
        </a:p>
      </dgm:t>
    </dgm:pt>
    <dgm:pt modelId="{EBB35FD4-41E6-49AB-AE53-434024AEC09B}" type="sibTrans" cxnId="{D2F551C0-3D43-4773-BF3A-D97AA3FE4483}">
      <dgm:prSet/>
      <dgm:spPr/>
      <dgm:t>
        <a:bodyPr/>
        <a:lstStyle/>
        <a:p>
          <a:endParaRPr lang="en-US"/>
        </a:p>
      </dgm:t>
    </dgm:pt>
    <dgm:pt modelId="{78F13C43-FDED-4615-98DA-BE6D8705B42B}">
      <dgm:prSet/>
      <dgm:spPr/>
      <dgm:t>
        <a:bodyPr/>
        <a:lstStyle/>
        <a:p>
          <a:endParaRPr lang="en-US"/>
        </a:p>
      </dgm:t>
    </dgm:pt>
    <dgm:pt modelId="{60CEDA5E-9C3D-4808-846D-1D4336F27E53}" type="parTrans" cxnId="{33C4CCA3-977D-4650-B209-1F933C46E92C}">
      <dgm:prSet/>
      <dgm:spPr/>
      <dgm:t>
        <a:bodyPr/>
        <a:lstStyle/>
        <a:p>
          <a:endParaRPr lang="en-US"/>
        </a:p>
      </dgm:t>
    </dgm:pt>
    <dgm:pt modelId="{1CB6B05D-41EE-4FB0-AA6A-D176CDCDD897}" type="sibTrans" cxnId="{33C4CCA3-977D-4650-B209-1F933C46E92C}">
      <dgm:prSet/>
      <dgm:spPr/>
      <dgm:t>
        <a:bodyPr/>
        <a:lstStyle/>
        <a:p>
          <a:endParaRPr lang="en-US"/>
        </a:p>
      </dgm:t>
    </dgm:pt>
    <dgm:pt modelId="{D3570CEA-557F-4906-8794-6C2BBE3A753D}">
      <dgm:prSet phldrT="[Text]" custRadScaleRad="176811" custRadScaleInc="482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endParaRPr lang="en-US"/>
        </a:p>
      </dgm:t>
    </dgm:pt>
    <dgm:pt modelId="{94680A34-3089-4207-8086-DA6463A5C3C4}" type="parTrans" cxnId="{F2DF2052-4ADB-4924-BE09-A2ED61435375}">
      <dgm:prSet/>
      <dgm:spPr/>
      <dgm:t>
        <a:bodyPr/>
        <a:lstStyle/>
        <a:p>
          <a:endParaRPr lang="en-US"/>
        </a:p>
      </dgm:t>
    </dgm:pt>
    <dgm:pt modelId="{B7CCA566-8BF2-4774-B4EA-F4C08F74EEDB}" type="sibTrans" cxnId="{F2DF2052-4ADB-4924-BE09-A2ED61435375}">
      <dgm:prSet/>
      <dgm:spPr/>
      <dgm:t>
        <a:bodyPr/>
        <a:lstStyle/>
        <a:p>
          <a:endParaRPr lang="en-US"/>
        </a:p>
      </dgm:t>
    </dgm:pt>
    <dgm:pt modelId="{7CD3B500-254B-4127-90C9-954891DB980D}">
      <dgm:prSet phldrT="[Text]" custRadScaleRad="176811" custRadScaleInc="482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endParaRPr lang="en-US"/>
        </a:p>
      </dgm:t>
    </dgm:pt>
    <dgm:pt modelId="{AC3EC272-F098-434D-8B04-F4C8642A6D4E}" type="parTrans" cxnId="{440FB8BC-ADA8-4F51-9E2F-B67EBA5B4F89}">
      <dgm:prSet/>
      <dgm:spPr/>
      <dgm:t>
        <a:bodyPr/>
        <a:lstStyle/>
        <a:p>
          <a:endParaRPr lang="en-US"/>
        </a:p>
      </dgm:t>
    </dgm:pt>
    <dgm:pt modelId="{47161C36-722E-4330-9271-70254D5942BD}" type="sibTrans" cxnId="{440FB8BC-ADA8-4F51-9E2F-B67EBA5B4F89}">
      <dgm:prSet/>
      <dgm:spPr/>
      <dgm:t>
        <a:bodyPr/>
        <a:lstStyle/>
        <a:p>
          <a:endParaRPr lang="en-US"/>
        </a:p>
      </dgm:t>
    </dgm:pt>
    <dgm:pt modelId="{113F2628-829E-45E7-9E2C-C7BFF6CE3204}">
      <dgm:prSet/>
      <dgm:spPr/>
      <dgm:t>
        <a:bodyPr/>
        <a:lstStyle/>
        <a:p>
          <a:endParaRPr lang="en-US"/>
        </a:p>
      </dgm:t>
    </dgm:pt>
    <dgm:pt modelId="{5CFEB11A-90C1-4824-8306-F2A2725A2C09}" type="parTrans" cxnId="{279C2698-C241-440E-AC29-EF6BCA4052CA}">
      <dgm:prSet/>
      <dgm:spPr/>
      <dgm:t>
        <a:bodyPr/>
        <a:lstStyle/>
        <a:p>
          <a:endParaRPr lang="en-US"/>
        </a:p>
      </dgm:t>
    </dgm:pt>
    <dgm:pt modelId="{0C7D83ED-16C3-4255-A6EA-B7F73B6A0060}" type="sibTrans" cxnId="{279C2698-C241-440E-AC29-EF6BCA4052CA}">
      <dgm:prSet/>
      <dgm:spPr/>
      <dgm:t>
        <a:bodyPr/>
        <a:lstStyle/>
        <a:p>
          <a:endParaRPr lang="en-US"/>
        </a:p>
      </dgm:t>
    </dgm:pt>
    <dgm:pt modelId="{4C8FDC08-C840-428F-B68F-45D6A37C4C9C}">
      <dgm:prSet/>
      <dgm:spPr/>
      <dgm:t>
        <a:bodyPr/>
        <a:lstStyle/>
        <a:p>
          <a:endParaRPr lang="en-US"/>
        </a:p>
      </dgm:t>
    </dgm:pt>
    <dgm:pt modelId="{6569A868-8437-4A25-9C73-5830214A5FDB}" type="parTrans" cxnId="{F741A80F-4F5D-4DDB-BFF2-5756FD9E368A}">
      <dgm:prSet/>
      <dgm:spPr/>
      <dgm:t>
        <a:bodyPr/>
        <a:lstStyle/>
        <a:p>
          <a:endParaRPr lang="en-US"/>
        </a:p>
      </dgm:t>
    </dgm:pt>
    <dgm:pt modelId="{3A1407B0-049F-45EF-8A15-7E01605A1A81}" type="sibTrans" cxnId="{F741A80F-4F5D-4DDB-BFF2-5756FD9E368A}">
      <dgm:prSet/>
      <dgm:spPr/>
      <dgm:t>
        <a:bodyPr/>
        <a:lstStyle/>
        <a:p>
          <a:endParaRPr lang="en-US"/>
        </a:p>
      </dgm:t>
    </dgm:pt>
    <dgm:pt modelId="{CAFBDDFC-7340-46FE-9CC7-D69269A14D9A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Processing &amp; marketing</a:t>
          </a:r>
        </a:p>
      </dgm:t>
    </dgm:pt>
    <dgm:pt modelId="{072A7883-7E3B-4506-BA6C-4E2BC8EBA893}" type="parTrans" cxnId="{C5C6C9FC-7EA6-44ED-B06A-C8B416EC8E37}">
      <dgm:prSet/>
      <dgm:spPr/>
      <dgm:t>
        <a:bodyPr/>
        <a:lstStyle/>
        <a:p>
          <a:endParaRPr lang="en-US"/>
        </a:p>
      </dgm:t>
    </dgm:pt>
    <dgm:pt modelId="{A4783ECF-C4E1-45D2-AAB9-81357A3418B4}" type="sibTrans" cxnId="{C5C6C9FC-7EA6-44ED-B06A-C8B416EC8E37}">
      <dgm:prSet/>
      <dgm:spPr/>
      <dgm:t>
        <a:bodyPr/>
        <a:lstStyle/>
        <a:p>
          <a:endParaRPr lang="en-US"/>
        </a:p>
      </dgm:t>
    </dgm:pt>
    <dgm:pt modelId="{E99E058B-0D1B-4AC8-A809-6C5CF3215BA8}">
      <dgm:prSet custScaleY="63002" custRadScaleRad="92550" custRadScaleInc="25515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endParaRPr lang="en-US"/>
        </a:p>
      </dgm:t>
    </dgm:pt>
    <dgm:pt modelId="{FE9440FF-0FB9-4E32-A4FB-4EC4B1EDEB99}" type="parTrans" cxnId="{9C14A868-2520-4773-9483-4FF4B1449A74}">
      <dgm:prSet/>
      <dgm:spPr/>
      <dgm:t>
        <a:bodyPr/>
        <a:lstStyle/>
        <a:p>
          <a:endParaRPr lang="en-US"/>
        </a:p>
      </dgm:t>
    </dgm:pt>
    <dgm:pt modelId="{0397610C-F008-42D6-B62A-CC42E9A9BABA}" type="sibTrans" cxnId="{9C14A868-2520-4773-9483-4FF4B1449A74}">
      <dgm:prSet/>
      <dgm:spPr/>
      <dgm:t>
        <a:bodyPr/>
        <a:lstStyle/>
        <a:p>
          <a:endParaRPr lang="en-US"/>
        </a:p>
      </dgm:t>
    </dgm:pt>
    <dgm:pt modelId="{528B45D1-CD53-4260-9440-9BB9B0E43AFA}">
      <dgm:prSet custScaleY="63002" custRadScaleRad="92550" custRadScaleInc="25515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endParaRPr lang="en-US"/>
        </a:p>
      </dgm:t>
    </dgm:pt>
    <dgm:pt modelId="{913C5D7C-24F9-466F-8703-E0811401179C}" type="parTrans" cxnId="{F69001A3-DA88-464D-8A5F-75FB6029AF69}">
      <dgm:prSet/>
      <dgm:spPr/>
      <dgm:t>
        <a:bodyPr/>
        <a:lstStyle/>
        <a:p>
          <a:endParaRPr lang="en-US"/>
        </a:p>
      </dgm:t>
    </dgm:pt>
    <dgm:pt modelId="{CFAB80A8-8F57-4FF0-BDFA-F3282E047FAC}" type="sibTrans" cxnId="{F69001A3-DA88-464D-8A5F-75FB6029AF69}">
      <dgm:prSet/>
      <dgm:spPr/>
      <dgm:t>
        <a:bodyPr/>
        <a:lstStyle/>
        <a:p>
          <a:endParaRPr lang="en-US"/>
        </a:p>
      </dgm:t>
    </dgm:pt>
    <dgm:pt modelId="{FBDAC6E8-238F-4684-965A-C41AE1517484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</dgm:t>
    </dgm:pt>
    <dgm:pt modelId="{CBB1AA56-65DF-4B8D-AED8-9B06C7523778}" type="parTrans" cxnId="{16D71C24-377D-459C-B0CE-38DD19A5EA23}">
      <dgm:prSet/>
      <dgm:spPr/>
      <dgm:t>
        <a:bodyPr/>
        <a:lstStyle/>
        <a:p>
          <a:endParaRPr lang="en-US"/>
        </a:p>
      </dgm:t>
    </dgm:pt>
    <dgm:pt modelId="{B399E6DD-8800-40CD-80F6-7EFF3B9053D1}" type="sibTrans" cxnId="{16D71C24-377D-459C-B0CE-38DD19A5EA23}">
      <dgm:prSet/>
      <dgm:spPr/>
      <dgm:t>
        <a:bodyPr/>
        <a:lstStyle/>
        <a:p>
          <a:endParaRPr lang="en-US"/>
        </a:p>
      </dgm:t>
    </dgm:pt>
    <dgm:pt modelId="{B8838D60-F5D1-4472-945B-7E6C5B9C0CDE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Forests establishment &amp; protection</a:t>
          </a:r>
        </a:p>
      </dgm:t>
    </dgm:pt>
    <dgm:pt modelId="{6D27D21D-BF26-4559-8B0C-83192CA1FBFF}" type="parTrans" cxnId="{EDDAAE2C-2DE2-4FD6-A457-DAF65433EC6B}">
      <dgm:prSet/>
      <dgm:spPr/>
      <dgm:t>
        <a:bodyPr/>
        <a:lstStyle/>
        <a:p>
          <a:endParaRPr lang="en-US"/>
        </a:p>
      </dgm:t>
    </dgm:pt>
    <dgm:pt modelId="{F07A672D-B323-4DB7-89A5-50DF5E4D6027}" type="sibTrans" cxnId="{EDDAAE2C-2DE2-4FD6-A457-DAF65433EC6B}">
      <dgm:prSet/>
      <dgm:spPr/>
      <dgm:t>
        <a:bodyPr/>
        <a:lstStyle/>
        <a:p>
          <a:endParaRPr lang="en-US"/>
        </a:p>
      </dgm:t>
    </dgm:pt>
    <dgm:pt modelId="{AB7AFB08-E42C-4CE6-99AB-9FFB60E66A23}">
      <dgm:prSet custScaleY="63002" custRadScaleRad="110747" custRadScaleInc="-18233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endParaRPr lang="en-US"/>
        </a:p>
      </dgm:t>
    </dgm:pt>
    <dgm:pt modelId="{A82636B5-15B4-4288-8226-CA8509713BFE}" type="parTrans" cxnId="{4D2FDBB1-EEA7-4327-9770-933E55FA4B08}">
      <dgm:prSet/>
      <dgm:spPr/>
      <dgm:t>
        <a:bodyPr/>
        <a:lstStyle/>
        <a:p>
          <a:endParaRPr lang="en-US"/>
        </a:p>
      </dgm:t>
    </dgm:pt>
    <dgm:pt modelId="{446F0334-0F73-46B8-9CB4-C0EA9873132F}" type="sibTrans" cxnId="{4D2FDBB1-EEA7-4327-9770-933E55FA4B08}">
      <dgm:prSet/>
      <dgm:spPr/>
      <dgm:t>
        <a:bodyPr/>
        <a:lstStyle/>
        <a:p>
          <a:endParaRPr lang="en-US"/>
        </a:p>
      </dgm:t>
    </dgm:pt>
    <dgm:pt modelId="{4F697AE8-602D-40EE-B906-EE109ED09719}">
      <dgm:prSet custScaleY="63002" custRadScaleRad="110747" custRadScaleInc="-18233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endParaRPr lang="en-US"/>
        </a:p>
      </dgm:t>
    </dgm:pt>
    <dgm:pt modelId="{96526620-C0C3-4072-AE69-C675F4BEBBD7}" type="parTrans" cxnId="{72EA8354-9073-4A90-A3CA-5F48ACB2F93F}">
      <dgm:prSet/>
      <dgm:spPr/>
      <dgm:t>
        <a:bodyPr/>
        <a:lstStyle/>
        <a:p>
          <a:endParaRPr lang="en-US"/>
        </a:p>
      </dgm:t>
    </dgm:pt>
    <dgm:pt modelId="{E31CD59D-E30B-424A-BD80-5EBEB6609240}" type="sibTrans" cxnId="{72EA8354-9073-4A90-A3CA-5F48ACB2F93F}">
      <dgm:prSet/>
      <dgm:spPr/>
      <dgm:t>
        <a:bodyPr/>
        <a:lstStyle/>
        <a:p>
          <a:endParaRPr lang="en-US"/>
        </a:p>
      </dgm:t>
    </dgm:pt>
    <dgm:pt modelId="{562D71CE-DCDA-4FA5-88CA-31C4A9FDC796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Agri-environment-climate &amp; organic</a:t>
          </a:r>
        </a:p>
      </dgm:t>
    </dgm:pt>
    <dgm:pt modelId="{0ABC3EB2-CE21-4CE8-8BBB-C0F99F6C501D}" type="parTrans" cxnId="{CD8049B6-474B-4763-8625-5B975363E74A}">
      <dgm:prSet/>
      <dgm:spPr/>
      <dgm:t>
        <a:bodyPr/>
        <a:lstStyle/>
        <a:p>
          <a:endParaRPr lang="en-US"/>
        </a:p>
      </dgm:t>
    </dgm:pt>
    <dgm:pt modelId="{7F167D3D-9281-4C0D-8DB4-F15B7BDAA855}" type="sibTrans" cxnId="{CD8049B6-474B-4763-8625-5B975363E74A}">
      <dgm:prSet/>
      <dgm:spPr/>
      <dgm:t>
        <a:bodyPr/>
        <a:lstStyle/>
        <a:p>
          <a:endParaRPr lang="en-US"/>
        </a:p>
      </dgm:t>
    </dgm:pt>
    <dgm:pt modelId="{2E7F960D-4D7F-449B-AF34-476A6913F0F9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LEADER</a:t>
          </a:r>
        </a:p>
      </dgm:t>
    </dgm:pt>
    <dgm:pt modelId="{F586B48D-17F1-46DF-9905-10B3F31BB700}" type="parTrans" cxnId="{D1186761-5AAA-4A01-8E80-9211825E000B}">
      <dgm:prSet/>
      <dgm:spPr/>
      <dgm:t>
        <a:bodyPr/>
        <a:lstStyle/>
        <a:p>
          <a:endParaRPr lang="en-US"/>
        </a:p>
      </dgm:t>
    </dgm:pt>
    <dgm:pt modelId="{989F5B18-40F8-418E-B9FE-C55048D1408E}" type="sibTrans" cxnId="{D1186761-5AAA-4A01-8E80-9211825E000B}">
      <dgm:prSet/>
      <dgm:spPr/>
      <dgm:t>
        <a:bodyPr/>
        <a:lstStyle/>
        <a:p>
          <a:endParaRPr lang="en-US"/>
        </a:p>
      </dgm:t>
    </dgm:pt>
    <dgm:pt modelId="{DAEB5227-83F5-4EE1-8BB0-F45A8BFB2831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Rural public infrastructure</a:t>
          </a:r>
        </a:p>
      </dgm:t>
    </dgm:pt>
    <dgm:pt modelId="{002F20C2-33BC-48F2-B626-6DA0A028B60A}" type="parTrans" cxnId="{91E867EB-AAFD-497D-9DD5-C9AD51838602}">
      <dgm:prSet/>
      <dgm:spPr/>
      <dgm:t>
        <a:bodyPr/>
        <a:lstStyle/>
        <a:p>
          <a:endParaRPr lang="en-US"/>
        </a:p>
      </dgm:t>
    </dgm:pt>
    <dgm:pt modelId="{3A959DCD-E544-49BC-B672-15CDCBEE853F}" type="sibTrans" cxnId="{91E867EB-AAFD-497D-9DD5-C9AD51838602}">
      <dgm:prSet/>
      <dgm:spPr/>
      <dgm:t>
        <a:bodyPr/>
        <a:lstStyle/>
        <a:p>
          <a:endParaRPr lang="en-US"/>
        </a:p>
      </dgm:t>
    </dgm:pt>
    <dgm:pt modelId="{26D3A145-E2AD-440D-8F07-B55DC3B1863F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Farm diversification &amp; business development</a:t>
          </a:r>
        </a:p>
      </dgm:t>
    </dgm:pt>
    <dgm:pt modelId="{82BAF7C5-EA2E-45F2-AED8-E221517FD4B3}" type="parTrans" cxnId="{DDF90C93-76A7-44AB-9D6A-FFCB57A4511D}">
      <dgm:prSet/>
      <dgm:spPr/>
      <dgm:t>
        <a:bodyPr/>
        <a:lstStyle/>
        <a:p>
          <a:endParaRPr lang="en-US"/>
        </a:p>
      </dgm:t>
    </dgm:pt>
    <dgm:pt modelId="{CB120AD4-5036-4F4E-8F2A-78E9DACB2809}" type="sibTrans" cxnId="{DDF90C93-76A7-44AB-9D6A-FFCB57A4511D}">
      <dgm:prSet/>
      <dgm:spPr/>
      <dgm:t>
        <a:bodyPr/>
        <a:lstStyle/>
        <a:p>
          <a:endParaRPr lang="en-US"/>
        </a:p>
      </dgm:t>
    </dgm:pt>
    <dgm:pt modelId="{53963609-AF54-4222-8E8E-9764A98A4863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Technical Assistance</a:t>
          </a:r>
        </a:p>
      </dgm:t>
    </dgm:pt>
    <dgm:pt modelId="{F5EE2C45-9CF7-4582-B25F-99974B45F11C}" type="parTrans" cxnId="{7B64F668-F18E-4028-8B8C-5AFC4556E46A}">
      <dgm:prSet/>
      <dgm:spPr/>
      <dgm:t>
        <a:bodyPr/>
        <a:lstStyle/>
        <a:p>
          <a:endParaRPr lang="en-US"/>
        </a:p>
      </dgm:t>
    </dgm:pt>
    <dgm:pt modelId="{18BA93B0-C463-4EAE-8B3E-7BEB345299B7}" type="sibTrans" cxnId="{7B64F668-F18E-4028-8B8C-5AFC4556E46A}">
      <dgm:prSet/>
      <dgm:spPr/>
      <dgm:t>
        <a:bodyPr/>
        <a:lstStyle/>
        <a:p>
          <a:endParaRPr lang="en-US"/>
        </a:p>
      </dgm:t>
    </dgm:pt>
    <dgm:pt modelId="{EA01D5E7-7CF0-45C6-A028-06F334DA1248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Instruments</a:t>
          </a:r>
        </a:p>
      </dgm:t>
    </dgm:pt>
    <dgm:pt modelId="{18574663-026F-48EA-9BF7-B64DAED1B6E7}" type="parTrans" cxnId="{6FE33EEA-FA22-4C1E-AF5F-4B21975A1EF8}">
      <dgm:prSet/>
      <dgm:spPr/>
      <dgm:t>
        <a:bodyPr/>
        <a:lstStyle/>
        <a:p>
          <a:endParaRPr lang="en-US"/>
        </a:p>
      </dgm:t>
    </dgm:pt>
    <dgm:pt modelId="{4997F434-37EE-46EE-A492-8CE09842E3C8}" type="sibTrans" cxnId="{6FE33EEA-FA22-4C1E-AF5F-4B21975A1EF8}">
      <dgm:prSet/>
      <dgm:spPr/>
      <dgm:t>
        <a:bodyPr/>
        <a:lstStyle/>
        <a:p>
          <a:endParaRPr lang="en-US"/>
        </a:p>
      </dgm:t>
    </dgm:pt>
    <dgm:pt modelId="{06F644EE-88F7-4026-9847-B502480B385A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Setting up of producer groups </a:t>
          </a:r>
        </a:p>
      </dgm:t>
    </dgm:pt>
    <dgm:pt modelId="{AE0990FA-5CE1-4901-B4B3-965E70E74F72}" type="parTrans" cxnId="{C0E81C7C-FA05-4F7C-8CB9-313FF48CA73F}">
      <dgm:prSet/>
      <dgm:spPr/>
      <dgm:t>
        <a:bodyPr/>
        <a:lstStyle/>
        <a:p>
          <a:endParaRPr lang="en-US"/>
        </a:p>
      </dgm:t>
    </dgm:pt>
    <dgm:pt modelId="{2DE71EA8-D64E-4B4E-B1E3-908FFC801EC0}" type="sibTrans" cxnId="{C0E81C7C-FA05-4F7C-8CB9-313FF48CA73F}">
      <dgm:prSet/>
      <dgm:spPr/>
      <dgm:t>
        <a:bodyPr/>
        <a:lstStyle/>
        <a:p>
          <a:endParaRPr lang="en-US"/>
        </a:p>
      </dgm:t>
    </dgm:pt>
    <dgm:pt modelId="{F731B794-BAB9-47CE-908C-380BC7D7CB9D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</a:p>
      </dgm:t>
    </dgm:pt>
    <dgm:pt modelId="{899D0F9D-40AF-4B4E-8421-B8F07F5EBF81}" type="parTrans" cxnId="{45F6627A-0C1C-4546-A599-D002AD7648E6}">
      <dgm:prSet/>
      <dgm:spPr/>
      <dgm:t>
        <a:bodyPr/>
        <a:lstStyle/>
        <a:p>
          <a:endParaRPr lang="en-US"/>
        </a:p>
      </dgm:t>
    </dgm:pt>
    <dgm:pt modelId="{DD9D0EF3-0163-41A0-85D6-BFAD17BA22F7}" type="sibTrans" cxnId="{45F6627A-0C1C-4546-A599-D002AD7648E6}">
      <dgm:prSet/>
      <dgm:spPr/>
      <dgm:t>
        <a:bodyPr/>
        <a:lstStyle/>
        <a:p>
          <a:endParaRPr lang="en-US"/>
        </a:p>
      </dgm:t>
    </dgm:pt>
    <dgm:pt modelId="{373A8ECA-2CBC-4C0F-8153-D8178337A31F}">
      <dgm:prSet custT="1"/>
      <dgm:spPr>
        <a:solidFill>
          <a:schemeClr val="accent6">
            <a:lumMod val="60000"/>
            <a:lumOff val="40000"/>
            <a:alpha val="49804"/>
          </a:schemeClr>
        </a:solidFill>
      </dgm:spPr>
      <dgm:t>
        <a:bodyPr/>
        <a:lstStyle/>
        <a:p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Advisory services </a:t>
          </a:r>
        </a:p>
      </dgm:t>
    </dgm:pt>
    <dgm:pt modelId="{CA684628-C7E3-40B0-AA92-21CF27867320}" type="parTrans" cxnId="{B86FCDE1-876F-4CDB-ACB9-2F3988ADCD17}">
      <dgm:prSet/>
      <dgm:spPr/>
      <dgm:t>
        <a:bodyPr/>
        <a:lstStyle/>
        <a:p>
          <a:endParaRPr lang="en-US"/>
        </a:p>
      </dgm:t>
    </dgm:pt>
    <dgm:pt modelId="{B78522EC-ABD4-439E-B473-5A6F350115ED}" type="sibTrans" cxnId="{B86FCDE1-876F-4CDB-ACB9-2F3988ADCD17}">
      <dgm:prSet/>
      <dgm:spPr/>
      <dgm:t>
        <a:bodyPr/>
        <a:lstStyle/>
        <a:p>
          <a:endParaRPr lang="en-US"/>
        </a:p>
      </dgm:t>
    </dgm:pt>
    <dgm:pt modelId="{A182EAC7-08F1-46A1-9AC2-65456BF71C1D}" type="pres">
      <dgm:prSet presAssocID="{F9236FE0-3866-40C7-89D4-98F2533860D7}" presName="composite" presStyleCnt="0">
        <dgm:presLayoutVars>
          <dgm:chMax val="1"/>
          <dgm:dir/>
          <dgm:resizeHandles val="exact"/>
        </dgm:presLayoutVars>
      </dgm:prSet>
      <dgm:spPr/>
    </dgm:pt>
    <dgm:pt modelId="{92D76FB8-CF91-4E5A-987E-CCCA4B875FBB}" type="pres">
      <dgm:prSet presAssocID="{F9236FE0-3866-40C7-89D4-98F2533860D7}" presName="radial" presStyleCnt="0">
        <dgm:presLayoutVars>
          <dgm:animLvl val="ctr"/>
        </dgm:presLayoutVars>
      </dgm:prSet>
      <dgm:spPr/>
    </dgm:pt>
    <dgm:pt modelId="{79B9D875-4956-4FFC-B488-0B9E94B77DE9}" type="pres">
      <dgm:prSet presAssocID="{6209C721-3A5D-4B5F-BA61-C60CA7971121}" presName="centerShape" presStyleLbl="vennNode1" presStyleIdx="0" presStyleCnt="14" custScaleX="89741" custScaleY="74877"/>
      <dgm:spPr/>
    </dgm:pt>
    <dgm:pt modelId="{99CEC151-B3A9-45D4-9F5C-CE5EEA3F3C6E}" type="pres">
      <dgm:prSet presAssocID="{CAFBDDFC-7340-46FE-9CC7-D69269A14D9A}" presName="node" presStyleLbl="vennNode1" presStyleIdx="1" presStyleCnt="14" custScaleX="134597" custScaleY="89731" custRadScaleRad="78830" custRadScaleInc="-7057">
        <dgm:presLayoutVars>
          <dgm:bulletEnabled val="1"/>
        </dgm:presLayoutVars>
      </dgm:prSet>
      <dgm:spPr/>
    </dgm:pt>
    <dgm:pt modelId="{B2F618A5-A074-4686-BB9B-04487E6DDEAD}" type="pres">
      <dgm:prSet presAssocID="{B8838D60-F5D1-4472-945B-7E6C5B9C0CDE}" presName="node" presStyleLbl="vennNode1" presStyleIdx="2" presStyleCnt="14" custScaleX="134597" custScaleY="89731" custRadScaleRad="140465" custRadScaleInc="82031">
        <dgm:presLayoutVars>
          <dgm:bulletEnabled val="1"/>
        </dgm:presLayoutVars>
      </dgm:prSet>
      <dgm:spPr/>
    </dgm:pt>
    <dgm:pt modelId="{963D9530-4F3C-4107-B7BC-A0E6B85A8D01}" type="pres">
      <dgm:prSet presAssocID="{562D71CE-DCDA-4FA5-88CA-31C4A9FDC796}" presName="node" presStyleLbl="vennNode1" presStyleIdx="3" presStyleCnt="14" custScaleX="134597" custScaleY="89731" custRadScaleRad="88841" custRadScaleInc="29876">
        <dgm:presLayoutVars>
          <dgm:bulletEnabled val="1"/>
        </dgm:presLayoutVars>
      </dgm:prSet>
      <dgm:spPr/>
    </dgm:pt>
    <dgm:pt modelId="{8B168190-5812-4CC3-B10C-02418CC923F2}" type="pres">
      <dgm:prSet presAssocID="{2E7F960D-4D7F-449B-AF34-476A6913F0F9}" presName="node" presStyleLbl="vennNode1" presStyleIdx="4" presStyleCnt="14" custScaleX="134597" custScaleY="89731" custRadScaleRad="91355" custRadScaleInc="90807">
        <dgm:presLayoutVars>
          <dgm:bulletEnabled val="1"/>
        </dgm:presLayoutVars>
      </dgm:prSet>
      <dgm:spPr/>
    </dgm:pt>
    <dgm:pt modelId="{4AC42D62-E49E-4589-846F-6F53EFB51597}" type="pres">
      <dgm:prSet presAssocID="{DAEB5227-83F5-4EE1-8BB0-F45A8BFB2831}" presName="node" presStyleLbl="vennNode1" presStyleIdx="5" presStyleCnt="14" custScaleX="134597" custScaleY="89731" custRadScaleRad="119715" custRadScaleInc="99467">
        <dgm:presLayoutVars>
          <dgm:bulletEnabled val="1"/>
        </dgm:presLayoutVars>
      </dgm:prSet>
      <dgm:spPr/>
    </dgm:pt>
    <dgm:pt modelId="{7D7DD04C-7F5B-4805-8AF0-D6BC0E8797D1}" type="pres">
      <dgm:prSet presAssocID="{26D3A145-E2AD-440D-8F07-B55DC3B1863F}" presName="node" presStyleLbl="vennNode1" presStyleIdx="6" presStyleCnt="14" custScaleX="134597" custScaleY="89731" custRadScaleRad="179669" custRadScaleInc="-103605">
        <dgm:presLayoutVars>
          <dgm:bulletEnabled val="1"/>
        </dgm:presLayoutVars>
      </dgm:prSet>
      <dgm:spPr/>
    </dgm:pt>
    <dgm:pt modelId="{285139FC-3BFC-44F1-BBC3-91C4829FC9B2}" type="pres">
      <dgm:prSet presAssocID="{53963609-AF54-4222-8E8E-9764A98A4863}" presName="node" presStyleLbl="vennNode1" presStyleIdx="7" presStyleCnt="14" custScaleX="134597" custScaleY="89731" custRadScaleRad="75089" custRadScaleInc="50000">
        <dgm:presLayoutVars>
          <dgm:bulletEnabled val="1"/>
        </dgm:presLayoutVars>
      </dgm:prSet>
      <dgm:spPr/>
    </dgm:pt>
    <dgm:pt modelId="{9FD7B77E-E7D2-4303-AEFF-B7B30B095690}" type="pres">
      <dgm:prSet presAssocID="{EA01D5E7-7CF0-45C6-A028-06F334DA1248}" presName="node" presStyleLbl="vennNode1" presStyleIdx="8" presStyleCnt="14" custScaleX="134597" custScaleY="89731" custRadScaleRad="150266" custRadScaleInc="143159">
        <dgm:presLayoutVars>
          <dgm:bulletEnabled val="1"/>
        </dgm:presLayoutVars>
      </dgm:prSet>
      <dgm:spPr/>
    </dgm:pt>
    <dgm:pt modelId="{DBF59D63-4F4C-435A-97E4-43F7F5C3FF17}" type="pres">
      <dgm:prSet presAssocID="{06F644EE-88F7-4026-9847-B502480B385A}" presName="node" presStyleLbl="vennNode1" presStyleIdx="9" presStyleCnt="14" custScaleX="134597" custScaleY="89731" custRadScaleRad="155430" custRadScaleInc="-494159">
        <dgm:presLayoutVars>
          <dgm:bulletEnabled val="1"/>
        </dgm:presLayoutVars>
      </dgm:prSet>
      <dgm:spPr/>
    </dgm:pt>
    <dgm:pt modelId="{63D6AB2C-1AE3-44EA-AF69-A5EF5E7C066F}" type="pres">
      <dgm:prSet presAssocID="{F731B794-BAB9-47CE-908C-380BC7D7CB9D}" presName="node" presStyleLbl="vennNode1" presStyleIdx="10" presStyleCnt="14" custScaleX="134597" custScaleY="89731" custRadScaleRad="86526" custRadScaleInc="-32285">
        <dgm:presLayoutVars>
          <dgm:bulletEnabled val="1"/>
        </dgm:presLayoutVars>
      </dgm:prSet>
      <dgm:spPr/>
    </dgm:pt>
    <dgm:pt modelId="{BD9AA407-2349-4F1D-A423-9E4020186765}" type="pres">
      <dgm:prSet presAssocID="{373A8ECA-2CBC-4C0F-8153-D8178337A31F}" presName="node" presStyleLbl="vennNode1" presStyleIdx="11" presStyleCnt="14" custScaleX="134597" custScaleY="89731" custRadScaleRad="135137" custRadScaleInc="-30390">
        <dgm:presLayoutVars>
          <dgm:bulletEnabled val="1"/>
        </dgm:presLayoutVars>
      </dgm:prSet>
      <dgm:spPr/>
    </dgm:pt>
    <dgm:pt modelId="{4CF77C61-993D-4556-BE8C-C45B75F74316}" type="pres">
      <dgm:prSet presAssocID="{FBDAC6E8-238F-4684-965A-C41AE1517484}" presName="node" presStyleLbl="vennNode1" presStyleIdx="12" presStyleCnt="14" custScaleX="134597" custScaleY="89731" custRadScaleRad="88048" custRadScaleInc="-28952">
        <dgm:presLayoutVars>
          <dgm:bulletEnabled val="1"/>
        </dgm:presLayoutVars>
      </dgm:prSet>
      <dgm:spPr/>
    </dgm:pt>
    <dgm:pt modelId="{53EBBE4D-9CF8-4644-BDE5-C7ADF1BB75E2}" type="pres">
      <dgm:prSet presAssocID="{8C4E7146-86FB-45D4-952C-9FB6601EFBBA}" presName="node" presStyleLbl="vennNode1" presStyleIdx="13" presStyleCnt="14" custScaleX="134597" custScaleY="89731" custRadScaleRad="136783" custRadScaleInc="-70087">
        <dgm:presLayoutVars>
          <dgm:bulletEnabled val="1"/>
        </dgm:presLayoutVars>
      </dgm:prSet>
      <dgm:spPr/>
    </dgm:pt>
  </dgm:ptLst>
  <dgm:cxnLst>
    <dgm:cxn modelId="{F741A80F-4F5D-4DDB-BFF2-5756FD9E368A}" srcId="{F9236FE0-3866-40C7-89D4-98F2533860D7}" destId="{4C8FDC08-C840-428F-B68F-45D6A37C4C9C}" srcOrd="6" destOrd="0" parTransId="{6569A868-8437-4A25-9C73-5830214A5FDB}" sibTransId="{3A1407B0-049F-45EF-8A15-7E01605A1A81}"/>
    <dgm:cxn modelId="{53137410-697B-495E-82BA-04A62A9C4876}" srcId="{6209C721-3A5D-4B5F-BA61-C60CA7971121}" destId="{8C4E7146-86FB-45D4-952C-9FB6601EFBBA}" srcOrd="12" destOrd="0" parTransId="{04A2E7DD-3693-49D7-93FB-743BE8459F24}" sibTransId="{59D3C9F5-80B1-4119-BAE1-5EA219281A5C}"/>
    <dgm:cxn modelId="{16D71C24-377D-459C-B0CE-38DD19A5EA23}" srcId="{6209C721-3A5D-4B5F-BA61-C60CA7971121}" destId="{FBDAC6E8-238F-4684-965A-C41AE1517484}" srcOrd="11" destOrd="0" parTransId="{CBB1AA56-65DF-4B8D-AED8-9B06C7523778}" sibTransId="{B399E6DD-8800-40CD-80F6-7EFF3B9053D1}"/>
    <dgm:cxn modelId="{83097A2C-8354-444A-92AC-7943E2E1BCF2}" type="presOf" srcId="{2E7F960D-4D7F-449B-AF34-476A6913F0F9}" destId="{8B168190-5812-4CC3-B10C-02418CC923F2}" srcOrd="0" destOrd="0" presId="urn:microsoft.com/office/officeart/2005/8/layout/radial3"/>
    <dgm:cxn modelId="{EDDAAE2C-2DE2-4FD6-A457-DAF65433EC6B}" srcId="{6209C721-3A5D-4B5F-BA61-C60CA7971121}" destId="{B8838D60-F5D1-4472-945B-7E6C5B9C0CDE}" srcOrd="1" destOrd="0" parTransId="{6D27D21D-BF26-4559-8B0C-83192CA1FBFF}" sibTransId="{F07A672D-B323-4DB7-89A5-50DF5E4D6027}"/>
    <dgm:cxn modelId="{D1186761-5AAA-4A01-8E80-9211825E000B}" srcId="{6209C721-3A5D-4B5F-BA61-C60CA7971121}" destId="{2E7F960D-4D7F-449B-AF34-476A6913F0F9}" srcOrd="3" destOrd="0" parTransId="{F586B48D-17F1-46DF-9905-10B3F31BB700}" sibTransId="{989F5B18-40F8-418E-B9FE-C55048D1408E}"/>
    <dgm:cxn modelId="{52647046-2D96-486F-A22A-BA57024CBEAD}" type="presOf" srcId="{373A8ECA-2CBC-4C0F-8153-D8178337A31F}" destId="{BD9AA407-2349-4F1D-A423-9E4020186765}" srcOrd="0" destOrd="0" presId="urn:microsoft.com/office/officeart/2005/8/layout/radial3"/>
    <dgm:cxn modelId="{9EEE4547-06B3-46E3-B2B5-CFA4B7C5CB31}" type="presOf" srcId="{562D71CE-DCDA-4FA5-88CA-31C4A9FDC796}" destId="{963D9530-4F3C-4107-B7BC-A0E6B85A8D01}" srcOrd="0" destOrd="0" presId="urn:microsoft.com/office/officeart/2005/8/layout/radial3"/>
    <dgm:cxn modelId="{9C14A868-2520-4773-9483-4FF4B1449A74}" srcId="{F9236FE0-3866-40C7-89D4-98F2533860D7}" destId="{E99E058B-0D1B-4AC8-A809-6C5CF3215BA8}" srcOrd="7" destOrd="0" parTransId="{FE9440FF-0FB9-4E32-A4FB-4EC4B1EDEB99}" sibTransId="{0397610C-F008-42D6-B62A-CC42E9A9BABA}"/>
    <dgm:cxn modelId="{7B64F668-F18E-4028-8B8C-5AFC4556E46A}" srcId="{6209C721-3A5D-4B5F-BA61-C60CA7971121}" destId="{53963609-AF54-4222-8E8E-9764A98A4863}" srcOrd="6" destOrd="0" parTransId="{F5EE2C45-9CF7-4582-B25F-99974B45F11C}" sibTransId="{18BA93B0-C463-4EAE-8B3E-7BEB345299B7}"/>
    <dgm:cxn modelId="{98AF4751-5846-4AD8-B7C4-8A6E77D6B545}" type="presOf" srcId="{EA01D5E7-7CF0-45C6-A028-06F334DA1248}" destId="{9FD7B77E-E7D2-4303-AEFF-B7B30B095690}" srcOrd="0" destOrd="0" presId="urn:microsoft.com/office/officeart/2005/8/layout/radial3"/>
    <dgm:cxn modelId="{F2DF2052-4ADB-4924-BE09-A2ED61435375}" srcId="{F9236FE0-3866-40C7-89D4-98F2533860D7}" destId="{D3570CEA-557F-4906-8794-6C2BBE3A753D}" srcOrd="3" destOrd="0" parTransId="{94680A34-3089-4207-8086-DA6463A5C3C4}" sibTransId="{B7CCA566-8BF2-4774-B4EA-F4C08F74EEDB}"/>
    <dgm:cxn modelId="{72EA8354-9073-4A90-A3CA-5F48ACB2F93F}" srcId="{F9236FE0-3866-40C7-89D4-98F2533860D7}" destId="{4F697AE8-602D-40EE-B906-EE109ED09719}" srcOrd="10" destOrd="0" parTransId="{96526620-C0C3-4072-AE69-C675F4BEBBD7}" sibTransId="{E31CD59D-E30B-424A-BD80-5EBEB6609240}"/>
    <dgm:cxn modelId="{45F6627A-0C1C-4546-A599-D002AD7648E6}" srcId="{6209C721-3A5D-4B5F-BA61-C60CA7971121}" destId="{F731B794-BAB9-47CE-908C-380BC7D7CB9D}" srcOrd="9" destOrd="0" parTransId="{899D0F9D-40AF-4B4E-8421-B8F07F5EBF81}" sibTransId="{DD9D0EF3-0163-41A0-85D6-BFAD17BA22F7}"/>
    <dgm:cxn modelId="{CAFF8B5A-5D60-4F93-BDC4-F2631216F93E}" type="presOf" srcId="{6209C721-3A5D-4B5F-BA61-C60CA7971121}" destId="{79B9D875-4956-4FFC-B488-0B9E94B77DE9}" srcOrd="0" destOrd="0" presId="urn:microsoft.com/office/officeart/2005/8/layout/radial3"/>
    <dgm:cxn modelId="{C0E81C7C-FA05-4F7C-8CB9-313FF48CA73F}" srcId="{6209C721-3A5D-4B5F-BA61-C60CA7971121}" destId="{06F644EE-88F7-4026-9847-B502480B385A}" srcOrd="8" destOrd="0" parTransId="{AE0990FA-5CE1-4901-B4B3-965E70E74F72}" sibTransId="{2DE71EA8-D64E-4B4E-B1E3-908FFC801EC0}"/>
    <dgm:cxn modelId="{6E2A267C-52D1-4020-B849-BC3F3893A41F}" type="presOf" srcId="{F731B794-BAB9-47CE-908C-380BC7D7CB9D}" destId="{63D6AB2C-1AE3-44EA-AF69-A5EF5E7C066F}" srcOrd="0" destOrd="0" presId="urn:microsoft.com/office/officeart/2005/8/layout/radial3"/>
    <dgm:cxn modelId="{DDF90C93-76A7-44AB-9D6A-FFCB57A4511D}" srcId="{6209C721-3A5D-4B5F-BA61-C60CA7971121}" destId="{26D3A145-E2AD-440D-8F07-B55DC3B1863F}" srcOrd="5" destOrd="0" parTransId="{82BAF7C5-EA2E-45F2-AED8-E221517FD4B3}" sibTransId="{CB120AD4-5036-4F4E-8F2A-78E9DACB2809}"/>
    <dgm:cxn modelId="{279C2698-C241-440E-AC29-EF6BCA4052CA}" srcId="{F9236FE0-3866-40C7-89D4-98F2533860D7}" destId="{113F2628-829E-45E7-9E2C-C7BFF6CE3204}" srcOrd="5" destOrd="0" parTransId="{5CFEB11A-90C1-4824-8306-F2A2725A2C09}" sibTransId="{0C7D83ED-16C3-4255-A6EA-B7F73B6A0060}"/>
    <dgm:cxn modelId="{AAD858A1-F1DF-4FE1-B94D-25A64A4859EE}" type="presOf" srcId="{06F644EE-88F7-4026-9847-B502480B385A}" destId="{DBF59D63-4F4C-435A-97E4-43F7F5C3FF17}" srcOrd="0" destOrd="0" presId="urn:microsoft.com/office/officeart/2005/8/layout/radial3"/>
    <dgm:cxn modelId="{F69001A3-DA88-464D-8A5F-75FB6029AF69}" srcId="{F9236FE0-3866-40C7-89D4-98F2533860D7}" destId="{528B45D1-CD53-4260-9440-9BB9B0E43AFA}" srcOrd="8" destOrd="0" parTransId="{913C5D7C-24F9-466F-8703-E0811401179C}" sibTransId="{CFAB80A8-8F57-4FF0-BDFA-F3282E047FAC}"/>
    <dgm:cxn modelId="{CB5415A3-3478-44F0-8F83-170DEF0BC57E}" srcId="{F9236FE0-3866-40C7-89D4-98F2533860D7}" destId="{6209C721-3A5D-4B5F-BA61-C60CA7971121}" srcOrd="0" destOrd="0" parTransId="{63D402CB-3A54-4F2C-8701-7551CAA4377C}" sibTransId="{DC40EAAB-5AB1-4677-96C9-C237664E9749}"/>
    <dgm:cxn modelId="{33C4CCA3-977D-4650-B209-1F933C46E92C}" srcId="{F9236FE0-3866-40C7-89D4-98F2533860D7}" destId="{78F13C43-FDED-4615-98DA-BE6D8705B42B}" srcOrd="2" destOrd="0" parTransId="{60CEDA5E-9C3D-4808-846D-1D4336F27E53}" sibTransId="{1CB6B05D-41EE-4FB0-AA6A-D176CDCDD897}"/>
    <dgm:cxn modelId="{38423BAD-1139-4017-9A95-03D78B5CFDAD}" type="presOf" srcId="{B8838D60-F5D1-4472-945B-7E6C5B9C0CDE}" destId="{B2F618A5-A074-4686-BB9B-04487E6DDEAD}" srcOrd="0" destOrd="0" presId="urn:microsoft.com/office/officeart/2005/8/layout/radial3"/>
    <dgm:cxn modelId="{4D2FDBB1-EEA7-4327-9770-933E55FA4B08}" srcId="{F9236FE0-3866-40C7-89D4-98F2533860D7}" destId="{AB7AFB08-E42C-4CE6-99AB-9FFB60E66A23}" srcOrd="9" destOrd="0" parTransId="{A82636B5-15B4-4288-8226-CA8509713BFE}" sibTransId="{446F0334-0F73-46B8-9CB4-C0EA9873132F}"/>
    <dgm:cxn modelId="{B80231B2-2BFD-4E72-B944-26B8244940D1}" type="presOf" srcId="{F9236FE0-3866-40C7-89D4-98F2533860D7}" destId="{A182EAC7-08F1-46A1-9AC2-65456BF71C1D}" srcOrd="0" destOrd="0" presId="urn:microsoft.com/office/officeart/2005/8/layout/radial3"/>
    <dgm:cxn modelId="{CD8049B6-474B-4763-8625-5B975363E74A}" srcId="{6209C721-3A5D-4B5F-BA61-C60CA7971121}" destId="{562D71CE-DCDA-4FA5-88CA-31C4A9FDC796}" srcOrd="2" destOrd="0" parTransId="{0ABC3EB2-CE21-4CE8-8BBB-C0F99F6C501D}" sibTransId="{7F167D3D-9281-4C0D-8DB4-F15B7BDAA855}"/>
    <dgm:cxn modelId="{440FB8BC-ADA8-4F51-9E2F-B67EBA5B4F89}" srcId="{F9236FE0-3866-40C7-89D4-98F2533860D7}" destId="{7CD3B500-254B-4127-90C9-954891DB980D}" srcOrd="4" destOrd="0" parTransId="{AC3EC272-F098-434D-8B04-F4C8642A6D4E}" sibTransId="{47161C36-722E-4330-9271-70254D5942BD}"/>
    <dgm:cxn modelId="{A7C1AABD-E3C4-46A0-AA55-AC79A53F9210}" type="presOf" srcId="{8C4E7146-86FB-45D4-952C-9FB6601EFBBA}" destId="{53EBBE4D-9CF8-4644-BDE5-C7ADF1BB75E2}" srcOrd="0" destOrd="0" presId="urn:microsoft.com/office/officeart/2005/8/layout/radial3"/>
    <dgm:cxn modelId="{D2F551C0-3D43-4773-BF3A-D97AA3FE4483}" srcId="{F9236FE0-3866-40C7-89D4-98F2533860D7}" destId="{7510A35F-F32C-4986-87F7-6B1A3B6D2473}" srcOrd="1" destOrd="0" parTransId="{BC182F6C-3B7E-410F-9D01-7602A7435417}" sibTransId="{EBB35FD4-41E6-49AB-AE53-434024AEC09B}"/>
    <dgm:cxn modelId="{D090ADC3-8028-43D2-A142-021B9703E41E}" type="presOf" srcId="{DAEB5227-83F5-4EE1-8BB0-F45A8BFB2831}" destId="{4AC42D62-E49E-4589-846F-6F53EFB51597}" srcOrd="0" destOrd="0" presId="urn:microsoft.com/office/officeart/2005/8/layout/radial3"/>
    <dgm:cxn modelId="{CB24AFC6-F339-46B7-9698-2491F0EAD275}" type="presOf" srcId="{CAFBDDFC-7340-46FE-9CC7-D69269A14D9A}" destId="{99CEC151-B3A9-45D4-9F5C-CE5EEA3F3C6E}" srcOrd="0" destOrd="0" presId="urn:microsoft.com/office/officeart/2005/8/layout/radial3"/>
    <dgm:cxn modelId="{31ED18C8-488E-40E1-9B5E-43828B33EF0F}" type="presOf" srcId="{26D3A145-E2AD-440D-8F07-B55DC3B1863F}" destId="{7D7DD04C-7F5B-4805-8AF0-D6BC0E8797D1}" srcOrd="0" destOrd="0" presId="urn:microsoft.com/office/officeart/2005/8/layout/radial3"/>
    <dgm:cxn modelId="{B86FCDE1-876F-4CDB-ACB9-2F3988ADCD17}" srcId="{6209C721-3A5D-4B5F-BA61-C60CA7971121}" destId="{373A8ECA-2CBC-4C0F-8153-D8178337A31F}" srcOrd="10" destOrd="0" parTransId="{CA684628-C7E3-40B0-AA92-21CF27867320}" sibTransId="{B78522EC-ABD4-439E-B473-5A6F350115ED}"/>
    <dgm:cxn modelId="{18744DE7-1A5C-40A1-AA83-163A0690F999}" type="presOf" srcId="{53963609-AF54-4222-8E8E-9764A98A4863}" destId="{285139FC-3BFC-44F1-BBC3-91C4829FC9B2}" srcOrd="0" destOrd="0" presId="urn:microsoft.com/office/officeart/2005/8/layout/radial3"/>
    <dgm:cxn modelId="{6FE33EEA-FA22-4C1E-AF5F-4B21975A1EF8}" srcId="{6209C721-3A5D-4B5F-BA61-C60CA7971121}" destId="{EA01D5E7-7CF0-45C6-A028-06F334DA1248}" srcOrd="7" destOrd="0" parTransId="{18574663-026F-48EA-9BF7-B64DAED1B6E7}" sibTransId="{4997F434-37EE-46EE-A492-8CE09842E3C8}"/>
    <dgm:cxn modelId="{91E867EB-AAFD-497D-9DD5-C9AD51838602}" srcId="{6209C721-3A5D-4B5F-BA61-C60CA7971121}" destId="{DAEB5227-83F5-4EE1-8BB0-F45A8BFB2831}" srcOrd="4" destOrd="0" parTransId="{002F20C2-33BC-48F2-B626-6DA0A028B60A}" sibTransId="{3A959DCD-E544-49BC-B672-15CDCBEE853F}"/>
    <dgm:cxn modelId="{1AFDA4F4-0D3D-45EA-9448-4E62D2284ECA}" type="presOf" srcId="{FBDAC6E8-238F-4684-965A-C41AE1517484}" destId="{4CF77C61-993D-4556-BE8C-C45B75F74316}" srcOrd="0" destOrd="0" presId="urn:microsoft.com/office/officeart/2005/8/layout/radial3"/>
    <dgm:cxn modelId="{C5C6C9FC-7EA6-44ED-B06A-C8B416EC8E37}" srcId="{6209C721-3A5D-4B5F-BA61-C60CA7971121}" destId="{CAFBDDFC-7340-46FE-9CC7-D69269A14D9A}" srcOrd="0" destOrd="0" parTransId="{072A7883-7E3B-4506-BA6C-4E2BC8EBA893}" sibTransId="{A4783ECF-C4E1-45D2-AAB9-81357A3418B4}"/>
    <dgm:cxn modelId="{FF04C8D3-EF99-4F1E-93C3-D8517AA3043D}" type="presParOf" srcId="{A182EAC7-08F1-46A1-9AC2-65456BF71C1D}" destId="{92D76FB8-CF91-4E5A-987E-CCCA4B875FBB}" srcOrd="0" destOrd="0" presId="urn:microsoft.com/office/officeart/2005/8/layout/radial3"/>
    <dgm:cxn modelId="{5FEC4E71-11F8-4B53-BE4E-0D8633BD1472}" type="presParOf" srcId="{92D76FB8-CF91-4E5A-987E-CCCA4B875FBB}" destId="{79B9D875-4956-4FFC-B488-0B9E94B77DE9}" srcOrd="0" destOrd="0" presId="urn:microsoft.com/office/officeart/2005/8/layout/radial3"/>
    <dgm:cxn modelId="{AA1BDC8D-5581-459C-B12F-78329B8C57D0}" type="presParOf" srcId="{92D76FB8-CF91-4E5A-987E-CCCA4B875FBB}" destId="{99CEC151-B3A9-45D4-9F5C-CE5EEA3F3C6E}" srcOrd="1" destOrd="0" presId="urn:microsoft.com/office/officeart/2005/8/layout/radial3"/>
    <dgm:cxn modelId="{6BEFB96A-FDFC-4DB1-8D76-CD86B3D48250}" type="presParOf" srcId="{92D76FB8-CF91-4E5A-987E-CCCA4B875FBB}" destId="{B2F618A5-A074-4686-BB9B-04487E6DDEAD}" srcOrd="2" destOrd="0" presId="urn:microsoft.com/office/officeart/2005/8/layout/radial3"/>
    <dgm:cxn modelId="{74C300A5-E65B-4BC4-B4F1-93BFB57EAB8F}" type="presParOf" srcId="{92D76FB8-CF91-4E5A-987E-CCCA4B875FBB}" destId="{963D9530-4F3C-4107-B7BC-A0E6B85A8D01}" srcOrd="3" destOrd="0" presId="urn:microsoft.com/office/officeart/2005/8/layout/radial3"/>
    <dgm:cxn modelId="{E7FCC10B-CEE8-4865-81D8-A535F6C34B2F}" type="presParOf" srcId="{92D76FB8-CF91-4E5A-987E-CCCA4B875FBB}" destId="{8B168190-5812-4CC3-B10C-02418CC923F2}" srcOrd="4" destOrd="0" presId="urn:microsoft.com/office/officeart/2005/8/layout/radial3"/>
    <dgm:cxn modelId="{D37866B9-76FB-471B-89A2-0FD95ED36F8C}" type="presParOf" srcId="{92D76FB8-CF91-4E5A-987E-CCCA4B875FBB}" destId="{4AC42D62-E49E-4589-846F-6F53EFB51597}" srcOrd="5" destOrd="0" presId="urn:microsoft.com/office/officeart/2005/8/layout/radial3"/>
    <dgm:cxn modelId="{DB84CEC8-2078-40FB-877D-16D2D4B5B28A}" type="presParOf" srcId="{92D76FB8-CF91-4E5A-987E-CCCA4B875FBB}" destId="{7D7DD04C-7F5B-4805-8AF0-D6BC0E8797D1}" srcOrd="6" destOrd="0" presId="urn:microsoft.com/office/officeart/2005/8/layout/radial3"/>
    <dgm:cxn modelId="{8C988ADC-3187-4FC0-B330-B0ED6A12FFC4}" type="presParOf" srcId="{92D76FB8-CF91-4E5A-987E-CCCA4B875FBB}" destId="{285139FC-3BFC-44F1-BBC3-91C4829FC9B2}" srcOrd="7" destOrd="0" presId="urn:microsoft.com/office/officeart/2005/8/layout/radial3"/>
    <dgm:cxn modelId="{FADB50C8-0B60-4AE0-A9EF-37AD0B4EA7D0}" type="presParOf" srcId="{92D76FB8-CF91-4E5A-987E-CCCA4B875FBB}" destId="{9FD7B77E-E7D2-4303-AEFF-B7B30B095690}" srcOrd="8" destOrd="0" presId="urn:microsoft.com/office/officeart/2005/8/layout/radial3"/>
    <dgm:cxn modelId="{F72EAF36-5884-47F5-810B-73C613F33E53}" type="presParOf" srcId="{92D76FB8-CF91-4E5A-987E-CCCA4B875FBB}" destId="{DBF59D63-4F4C-435A-97E4-43F7F5C3FF17}" srcOrd="9" destOrd="0" presId="urn:microsoft.com/office/officeart/2005/8/layout/radial3"/>
    <dgm:cxn modelId="{C6ED290A-B787-4614-8977-4FEC3146A2CC}" type="presParOf" srcId="{92D76FB8-CF91-4E5A-987E-CCCA4B875FBB}" destId="{63D6AB2C-1AE3-44EA-AF69-A5EF5E7C066F}" srcOrd="10" destOrd="0" presId="urn:microsoft.com/office/officeart/2005/8/layout/radial3"/>
    <dgm:cxn modelId="{3F39C38A-73CC-48EF-9AB1-5173A67B1CAA}" type="presParOf" srcId="{92D76FB8-CF91-4E5A-987E-CCCA4B875FBB}" destId="{BD9AA407-2349-4F1D-A423-9E4020186765}" srcOrd="11" destOrd="0" presId="urn:microsoft.com/office/officeart/2005/8/layout/radial3"/>
    <dgm:cxn modelId="{83780404-5FCB-4526-BB08-25EEFE0E4A29}" type="presParOf" srcId="{92D76FB8-CF91-4E5A-987E-CCCA4B875FBB}" destId="{4CF77C61-993D-4556-BE8C-C45B75F74316}" srcOrd="12" destOrd="0" presId="urn:microsoft.com/office/officeart/2005/8/layout/radial3"/>
    <dgm:cxn modelId="{2733488E-8BCC-467A-B1F6-D713B801F52E}" type="presParOf" srcId="{92D76FB8-CF91-4E5A-987E-CCCA4B875FBB}" destId="{53EBBE4D-9CF8-4644-BDE5-C7ADF1BB75E2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9D875-4956-4FFC-B488-0B9E94B77DE9}">
      <dsp:nvSpPr>
        <dsp:cNvPr id="0" name=""/>
        <dsp:cNvSpPr/>
      </dsp:nvSpPr>
      <dsp:spPr>
        <a:xfrm>
          <a:off x="4464495" y="1728195"/>
          <a:ext cx="2160240" cy="1802434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 IPARD measures</a:t>
          </a:r>
        </a:p>
      </dsp:txBody>
      <dsp:txXfrm>
        <a:off x="4780855" y="1992155"/>
        <a:ext cx="1527520" cy="1274514"/>
      </dsp:txXfrm>
    </dsp:sp>
    <dsp:sp modelId="{99CEC151-B3A9-45D4-9F5C-CE5EEA3F3C6E}">
      <dsp:nvSpPr>
        <dsp:cNvPr id="0" name=""/>
        <dsp:cNvSpPr/>
      </dsp:nvSpPr>
      <dsp:spPr>
        <a:xfrm>
          <a:off x="4680519" y="50406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Processing &amp; marketing</a:t>
          </a:r>
        </a:p>
      </dsp:txBody>
      <dsp:txXfrm>
        <a:off x="4917763" y="662227"/>
        <a:ext cx="1145517" cy="763675"/>
      </dsp:txXfrm>
    </dsp:sp>
    <dsp:sp modelId="{B2F618A5-A074-4686-BB9B-04487E6DDEAD}">
      <dsp:nvSpPr>
        <dsp:cNvPr id="0" name=""/>
        <dsp:cNvSpPr/>
      </dsp:nvSpPr>
      <dsp:spPr>
        <a:xfrm>
          <a:off x="6912762" y="288040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Forests establishment &amp; protection</a:t>
          </a:r>
        </a:p>
      </dsp:txBody>
      <dsp:txXfrm>
        <a:off x="7150006" y="446202"/>
        <a:ext cx="1145517" cy="763675"/>
      </dsp:txXfrm>
    </dsp:sp>
    <dsp:sp modelId="{963D9530-4F3C-4107-B7BC-A0E6B85A8D01}">
      <dsp:nvSpPr>
        <dsp:cNvPr id="0" name=""/>
        <dsp:cNvSpPr/>
      </dsp:nvSpPr>
      <dsp:spPr>
        <a:xfrm>
          <a:off x="6336696" y="1296150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Agri-environment-climate &amp; organic</a:t>
          </a:r>
        </a:p>
      </dsp:txBody>
      <dsp:txXfrm>
        <a:off x="6573940" y="1454312"/>
        <a:ext cx="1145517" cy="763675"/>
      </dsp:txXfrm>
    </dsp:sp>
    <dsp:sp modelId="{8B168190-5812-4CC3-B10C-02418CC923F2}">
      <dsp:nvSpPr>
        <dsp:cNvPr id="0" name=""/>
        <dsp:cNvSpPr/>
      </dsp:nvSpPr>
      <dsp:spPr>
        <a:xfrm>
          <a:off x="6480717" y="266429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LEADER</a:t>
          </a:r>
        </a:p>
      </dsp:txBody>
      <dsp:txXfrm>
        <a:off x="6717961" y="2822457"/>
        <a:ext cx="1145517" cy="763675"/>
      </dsp:txXfrm>
    </dsp:sp>
    <dsp:sp modelId="{4AC42D62-E49E-4589-846F-6F53EFB51597}">
      <dsp:nvSpPr>
        <dsp:cNvPr id="0" name=""/>
        <dsp:cNvSpPr/>
      </dsp:nvSpPr>
      <dsp:spPr>
        <a:xfrm>
          <a:off x="6336705" y="3888442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Rural public infrastructure</a:t>
          </a:r>
        </a:p>
      </dsp:txBody>
      <dsp:txXfrm>
        <a:off x="6573949" y="4046604"/>
        <a:ext cx="1145517" cy="763675"/>
      </dsp:txXfrm>
    </dsp:sp>
    <dsp:sp modelId="{7D7DD04C-7F5B-4805-8AF0-D6BC0E8797D1}">
      <dsp:nvSpPr>
        <dsp:cNvPr id="0" name=""/>
        <dsp:cNvSpPr/>
      </dsp:nvSpPr>
      <dsp:spPr>
        <a:xfrm>
          <a:off x="8136913" y="331236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Farm diversification &amp; business development</a:t>
          </a:r>
        </a:p>
      </dsp:txBody>
      <dsp:txXfrm>
        <a:off x="8374157" y="3470527"/>
        <a:ext cx="1145517" cy="763675"/>
      </dsp:txXfrm>
    </dsp:sp>
    <dsp:sp modelId="{285139FC-3BFC-44F1-BBC3-91C4829FC9B2}">
      <dsp:nvSpPr>
        <dsp:cNvPr id="0" name=""/>
        <dsp:cNvSpPr/>
      </dsp:nvSpPr>
      <dsp:spPr>
        <a:xfrm>
          <a:off x="4734613" y="3600403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Technical Assistance</a:t>
          </a:r>
        </a:p>
      </dsp:txBody>
      <dsp:txXfrm>
        <a:off x="4971857" y="3758565"/>
        <a:ext cx="1145517" cy="763675"/>
      </dsp:txXfrm>
    </dsp:sp>
    <dsp:sp modelId="{9FD7B77E-E7D2-4303-AEFF-B7B30B095690}">
      <dsp:nvSpPr>
        <dsp:cNvPr id="0" name=""/>
        <dsp:cNvSpPr/>
      </dsp:nvSpPr>
      <dsp:spPr>
        <a:xfrm>
          <a:off x="2304256" y="388842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Instruments</a:t>
          </a:r>
        </a:p>
      </dsp:txBody>
      <dsp:txXfrm>
        <a:off x="2541500" y="4046587"/>
        <a:ext cx="1145517" cy="763675"/>
      </dsp:txXfrm>
    </dsp:sp>
    <dsp:sp modelId="{DBF59D63-4F4C-435A-97E4-43F7F5C3FF17}">
      <dsp:nvSpPr>
        <dsp:cNvPr id="0" name=""/>
        <dsp:cNvSpPr/>
      </dsp:nvSpPr>
      <dsp:spPr>
        <a:xfrm>
          <a:off x="7848879" y="180020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Setting up of producer groups </a:t>
          </a:r>
        </a:p>
      </dsp:txBody>
      <dsp:txXfrm>
        <a:off x="8086123" y="1958367"/>
        <a:ext cx="1145517" cy="763675"/>
      </dsp:txXfrm>
    </dsp:sp>
    <dsp:sp modelId="{63D6AB2C-1AE3-44EA-AF69-A5EF5E7C066F}">
      <dsp:nvSpPr>
        <dsp:cNvPr id="0" name=""/>
        <dsp:cNvSpPr/>
      </dsp:nvSpPr>
      <dsp:spPr>
        <a:xfrm>
          <a:off x="3222355" y="2952328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</a:p>
      </dsp:txBody>
      <dsp:txXfrm>
        <a:off x="3459599" y="3110490"/>
        <a:ext cx="1145517" cy="763675"/>
      </dsp:txXfrm>
    </dsp:sp>
    <dsp:sp modelId="{BD9AA407-2349-4F1D-A423-9E4020186765}">
      <dsp:nvSpPr>
        <dsp:cNvPr id="0" name=""/>
        <dsp:cNvSpPr/>
      </dsp:nvSpPr>
      <dsp:spPr>
        <a:xfrm>
          <a:off x="2016218" y="216024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Advisory services </a:t>
          </a:r>
        </a:p>
      </dsp:txBody>
      <dsp:txXfrm>
        <a:off x="2253462" y="2318407"/>
        <a:ext cx="1145517" cy="763675"/>
      </dsp:txXfrm>
    </dsp:sp>
    <dsp:sp modelId="{4CF77C61-993D-4556-BE8C-C45B75F74316}">
      <dsp:nvSpPr>
        <dsp:cNvPr id="0" name=""/>
        <dsp:cNvSpPr/>
      </dsp:nvSpPr>
      <dsp:spPr>
        <a:xfrm>
          <a:off x="3150356" y="1296148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</dsp:txBody>
      <dsp:txXfrm>
        <a:off x="3387600" y="1454310"/>
        <a:ext cx="1145517" cy="763675"/>
      </dsp:txXfrm>
    </dsp:sp>
    <dsp:sp modelId="{53EBBE4D-9CF8-4644-BDE5-C7ADF1BB75E2}">
      <dsp:nvSpPr>
        <dsp:cNvPr id="0" name=""/>
        <dsp:cNvSpPr/>
      </dsp:nvSpPr>
      <dsp:spPr>
        <a:xfrm>
          <a:off x="2718300" y="215805"/>
          <a:ext cx="1620005" cy="1079999"/>
        </a:xfrm>
        <a:prstGeom prst="ellipse">
          <a:avLst/>
        </a:prstGeom>
        <a:solidFill>
          <a:schemeClr val="accent6">
            <a:lumMod val="60000"/>
            <a:lumOff val="40000"/>
            <a:alpha val="49804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Investments in agricultural holdings</a:t>
          </a:r>
        </a:p>
      </dsp:txBody>
      <dsp:txXfrm>
        <a:off x="2955544" y="373967"/>
        <a:ext cx="1145517" cy="763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43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60322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43" y="9360322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43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36600"/>
            <a:ext cx="6573838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9"/>
            <a:ext cx="5375270" cy="44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60322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43" y="9360322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5" rIns="90569" bIns="452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44538"/>
            <a:ext cx="6642100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195" indent="-343195"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0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8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3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1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2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77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4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  <a:p>
            <a:endParaRPr lang="it-IT" baseline="0" dirty="0"/>
          </a:p>
          <a:p>
            <a:r>
              <a:rPr lang="it-IT" baseline="0" dirty="0"/>
              <a:t> </a:t>
            </a:r>
          </a:p>
          <a:p>
            <a:endParaRPr lang="it-IT" baseline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59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" y="-27385"/>
            <a:ext cx="12193911" cy="691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01" y="5708389"/>
            <a:ext cx="2906980" cy="1168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solidFill>
          <a:srgbClr val="3C6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4"/>
            <a:ext cx="122856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029" tIns="14514" rIns="29029" bIns="14514" numCol="1" rtlCol="0" anchor="ctr" anchorCtr="0" compatLnSpc="1">
            <a:prstTxWarp prst="textNoShape">
              <a:avLst/>
            </a:prstTxWarp>
          </a:bodyPr>
          <a:lstStyle/>
          <a:p>
            <a:pPr marL="1008" marR="0" indent="0" algn="l" defTabSz="290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81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8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61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36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736" indent="-34273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507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01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2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01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62" r:id="rId3"/>
    <p:sldLayoutId id="2147483763" r:id="rId4"/>
    <p:sldLayoutId id="2147483776" r:id="rId5"/>
    <p:sldLayoutId id="2147483777" r:id="rId6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97" b="1"/>
          <a:stretch/>
        </p:blipFill>
        <p:spPr>
          <a:xfrm>
            <a:off x="-29710" y="-27384"/>
            <a:ext cx="12292180" cy="6885384"/>
          </a:xfrm>
          <a:prstGeom prst="rect">
            <a:avLst/>
          </a:prstGeom>
        </p:spPr>
      </p:pic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8344" y="1484784"/>
            <a:ext cx="12192000" cy="3446012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en-US" sz="4000" b="0" dirty="0">
                <a:solidFill>
                  <a:schemeClr val="bg1">
                    <a:lumMod val="50000"/>
                  </a:schemeClr>
                </a:solidFill>
                <a:latin typeface="EC Square Sans Pro Medium" panose="020B0500000000020004" pitchFamily="34" charset="0"/>
              </a:rPr>
            </a:br>
            <a:r>
              <a:rPr lang="en-US" sz="4000" b="0" dirty="0">
                <a:solidFill>
                  <a:schemeClr val="accent2">
                    <a:lumMod val="50000"/>
                  </a:schemeClr>
                </a:solidFill>
                <a:latin typeface="EC Square Sans Pro Medium" panose="020B0500000000020004" pitchFamily="34" charset="0"/>
              </a:rPr>
              <a:t>Green Agenda for the Western Balkans</a:t>
            </a:r>
            <a:br>
              <a:rPr lang="en-US" sz="4000" b="0" dirty="0">
                <a:solidFill>
                  <a:schemeClr val="accent2">
                    <a:lumMod val="50000"/>
                  </a:schemeClr>
                </a:solidFill>
                <a:latin typeface="EC Square Sans Pro Medium" panose="020B0500000000020004" pitchFamily="34" charset="0"/>
              </a:rPr>
            </a:br>
            <a:br>
              <a:rPr lang="fr-BE" sz="2000" b="0" dirty="0">
                <a:solidFill>
                  <a:schemeClr val="bg1">
                    <a:lumMod val="50000"/>
                  </a:schemeClr>
                </a:solidFill>
                <a:latin typeface="EC Square Sans Pro Medium" panose="020B0500000000020004" pitchFamily="34" charset="0"/>
              </a:rPr>
            </a:br>
            <a:br>
              <a:rPr lang="fr-BE" sz="2000" b="0" dirty="0">
                <a:solidFill>
                  <a:schemeClr val="bg1">
                    <a:lumMod val="50000"/>
                  </a:schemeClr>
                </a:solidFill>
                <a:latin typeface="EC Square Sans Pro Medium" panose="020B0500000000020004" pitchFamily="34" charset="0"/>
              </a:rPr>
            </a:b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EC Square Sans Pro Light" panose="020B0506000000020004" pitchFamily="34" charset="0"/>
              </a:rPr>
              <a:t>2</a:t>
            </a:r>
            <a:r>
              <a:rPr lang="en-IE" sz="2800" baseline="30000" dirty="0">
                <a:solidFill>
                  <a:schemeClr val="bg1">
                    <a:lumMod val="50000"/>
                  </a:schemeClr>
                </a:solidFill>
                <a:latin typeface="EC Square Sans Pro Light" panose="020B0506000000020004" pitchFamily="34" charset="0"/>
              </a:rPr>
              <a:t>nd</a:t>
            </a: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EC Square Sans Pro Light" panose="020B0506000000020004" pitchFamily="34" charset="0"/>
              </a:rPr>
              <a:t> Balkan Rural Parliament</a:t>
            </a:r>
            <a:br>
              <a:rPr lang="en-IE" sz="2800" dirty="0">
                <a:solidFill>
                  <a:schemeClr val="bg1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br>
              <a:rPr lang="en-IE" sz="1800" b="0" dirty="0">
                <a:solidFill>
                  <a:schemeClr val="bg1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IE" sz="2000" b="0" dirty="0">
                <a:solidFill>
                  <a:schemeClr val="bg1">
                    <a:lumMod val="50000"/>
                  </a:schemeClr>
                </a:solidFill>
                <a:latin typeface="EC Square Sans Pro Light" panose="020B0506000000020004" pitchFamily="34" charset="0"/>
              </a:rPr>
              <a:t>15 June 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66293"/>
            <a:ext cx="12288688" cy="1368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45" y="404664"/>
            <a:ext cx="1891598" cy="1315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161" y="5013177"/>
            <a:ext cx="4655839" cy="1903095"/>
          </a:xfrm>
          <a:prstGeom prst="rect">
            <a:avLst/>
          </a:prstGeom>
          <a:noFill/>
        </p:spPr>
        <p:txBody>
          <a:bodyPr wrap="square" lIns="35570" tIns="17785" rIns="35570" bIns="17785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GB" sz="24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</a:br>
            <a:r>
              <a:rPr lang="en-GB" sz="28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Krzysztof Sulima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European</a:t>
            </a:r>
            <a:r>
              <a:rPr lang="en-GB" sz="28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 </a:t>
            </a:r>
            <a:r>
              <a:rPr lang="en-GB" sz="28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Commission</a:t>
            </a:r>
          </a:p>
          <a:p>
            <a:pPr lvl="0">
              <a:defRPr/>
            </a:pPr>
            <a:r>
              <a:rPr lang="en-GB" sz="28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DG Agriculture and Rural Development</a:t>
            </a:r>
          </a:p>
          <a:p>
            <a:pPr lvl="0">
              <a:defRPr/>
            </a:pPr>
            <a:r>
              <a:rPr lang="en-GB" sz="28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Unit E.5 Pre-accession assistance</a:t>
            </a:r>
            <a:r>
              <a:rPr lang="en-GB" sz="2400" dirty="0">
                <a:solidFill>
                  <a:srgbClr val="FFFFFF"/>
                </a:solidFill>
                <a:latin typeface="EC Square Sans Pro bold" panose="020B0800000000020004" pitchFamily="34" charset="0"/>
              </a:rPr>
              <a:t>  </a:t>
            </a:r>
            <a:br>
              <a:rPr lang="en-GB" sz="2400" baseline="30000" dirty="0">
                <a:solidFill>
                  <a:srgbClr val="FFFFFF"/>
                </a:solidFill>
                <a:latin typeface="EC Square Sans Pro bold" panose="020B0800000000020004" pitchFamily="34" charset="0"/>
              </a:rPr>
            </a:br>
            <a:endParaRPr lang="en-GB" sz="2400" baseline="30000" dirty="0">
              <a:solidFill>
                <a:srgbClr val="FFFFFF"/>
              </a:solidFill>
              <a:latin typeface="EC Square Sans Pro bold" panose="020B08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1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Green Deal Framework"/>
          <p:cNvSpPr txBox="1"/>
          <p:nvPr/>
        </p:nvSpPr>
        <p:spPr>
          <a:xfrm>
            <a:off x="2639616" y="336787"/>
            <a:ext cx="7200800" cy="47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147" tIns="22147" rIns="22147" bIns="22147" anchor="ctr">
            <a:spAutoFit/>
          </a:bodyPr>
          <a:lstStyle/>
          <a:p>
            <a:pPr defTabSz="263515" hangingPunct="0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2800" i="1" dirty="0">
                <a:solidFill>
                  <a:srgbClr val="BBB831"/>
                </a:solidFill>
                <a:latin typeface="EC Square Sans Pro" panose="020B0506040000020004" pitchFamily="34" charset="0"/>
                <a:ea typeface="+mj-ea"/>
                <a:cs typeface="+mj-cs"/>
                <a:sym typeface="EC Square Sans Pro"/>
              </a:rPr>
              <a:t>The Green Agenda – the five pillars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65400" y="1070504"/>
            <a:ext cx="7755130" cy="4824536"/>
            <a:chOff x="1701965" y="1803053"/>
            <a:chExt cx="6456152" cy="4118257"/>
          </a:xfrm>
        </p:grpSpPr>
        <p:sp>
          <p:nvSpPr>
            <p:cNvPr id="4" name="Oval 26"/>
            <p:cNvSpPr/>
            <p:nvPr/>
          </p:nvSpPr>
          <p:spPr>
            <a:xfrm>
              <a:off x="3062406" y="1803053"/>
              <a:ext cx="3464074" cy="3464076"/>
            </a:xfrm>
            <a:prstGeom prst="ellipse">
              <a:avLst/>
            </a:prstGeom>
            <a:gradFill>
              <a:gsLst>
                <a:gs pos="5000">
                  <a:srgbClr val="5AA3AE">
                    <a:alpha val="40000"/>
                  </a:srgbClr>
                </a:gs>
                <a:gs pos="100000">
                  <a:srgbClr val="44BA7E">
                    <a:alpha val="40000"/>
                  </a:srgbClr>
                </a:gs>
              </a:gsLst>
              <a:lin ang="5400000"/>
            </a:gradFill>
            <a:ln w="28575">
              <a:solidFill>
                <a:srgbClr val="034EA2"/>
              </a:solidFill>
              <a:miter lim="400000"/>
            </a:ln>
          </p:spPr>
          <p:txBody>
            <a:bodyPr lIns="28575" tIns="28575" rIns="28575" bIns="28575" anchor="ctr"/>
            <a:lstStyle/>
            <a:p>
              <a:pPr algn="ctr" defTabSz="263515" hangingPunct="0">
                <a:defRPr sz="2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05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" name="Group 13"/>
            <p:cNvGrpSpPr/>
            <p:nvPr/>
          </p:nvGrpSpPr>
          <p:grpSpPr>
            <a:xfrm>
              <a:off x="4074607" y="2686428"/>
              <a:ext cx="1444829" cy="1444829"/>
              <a:chOff x="32228" y="-168336"/>
              <a:chExt cx="1926438" cy="1926438"/>
            </a:xfrm>
          </p:grpSpPr>
          <p:sp>
            <p:nvSpPr>
              <p:cNvPr id="45" name="Green Deal"/>
              <p:cNvSpPr/>
              <p:nvPr/>
            </p:nvSpPr>
            <p:spPr>
              <a:xfrm>
                <a:off x="32228" y="-168336"/>
                <a:ext cx="1926438" cy="1926438"/>
              </a:xfrm>
              <a:prstGeom prst="ellipse">
                <a:avLst/>
              </a:prstGeom>
              <a:gradFill flip="none" rotWithShape="1">
                <a:gsLst>
                  <a:gs pos="5000">
                    <a:srgbClr val="5AA3AE"/>
                  </a:gs>
                  <a:gs pos="100000">
                    <a:srgbClr val="44BA7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 defTabSz="263515" hangingPunct="0">
                  <a:defRPr sz="27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50" kern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46" name="Picture 2" descr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0511" y="-15666"/>
                <a:ext cx="1587017" cy="15975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" name="Rectangle 3"/>
              <p:cNvSpPr txBox="1"/>
              <p:nvPr/>
            </p:nvSpPr>
            <p:spPr>
              <a:xfrm>
                <a:off x="614328" y="422415"/>
                <a:ext cx="732018" cy="794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25717" tIns="25717" rIns="25717" bIns="25717" numCol="1" anchor="t">
                <a:spAutoFit/>
              </a:bodyPr>
              <a:lstStyle/>
              <a:p>
                <a:pPr algn="ctr" defTabSz="263515" hangingPunct="0">
                  <a:defRPr sz="18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r>
                  <a:rPr sz="1400" kern="0" dirty="0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rPr>
                  <a:t>The</a:t>
                </a:r>
                <a:br>
                  <a:rPr sz="1400" kern="0" dirty="0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rPr>
                </a:br>
                <a:r>
                  <a:rPr sz="1400" kern="0" dirty="0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rPr>
                  <a:t>Green </a:t>
                </a:r>
                <a:br>
                  <a:rPr sz="1400" kern="0" dirty="0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rPr>
                </a:br>
                <a:r>
                  <a:rPr lang="fr-BE" sz="1400" kern="0" dirty="0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rPr>
                  <a:t>Agenda</a:t>
                </a:r>
                <a:endParaRPr sz="1400" kern="0" dirty="0">
                  <a:solidFill>
                    <a:srgbClr val="FFFFFF"/>
                  </a:solidFill>
                  <a:latin typeface="EC Square Sans Pro"/>
                  <a:ea typeface="EC Square Sans Pro"/>
                  <a:cs typeface="EC Square Sans Pro"/>
                  <a:sym typeface="EC Square Sans Pro"/>
                </a:endParaRPr>
              </a:p>
            </p:txBody>
          </p:sp>
        </p:grpSp>
        <p:grpSp>
          <p:nvGrpSpPr>
            <p:cNvPr id="6" name="Vorm"/>
            <p:cNvGrpSpPr/>
            <p:nvPr/>
          </p:nvGrpSpPr>
          <p:grpSpPr>
            <a:xfrm>
              <a:off x="5873456" y="2624471"/>
              <a:ext cx="2284660" cy="646929"/>
              <a:chOff x="5786268" y="-1234984"/>
              <a:chExt cx="3046210" cy="862569"/>
            </a:xfrm>
          </p:grpSpPr>
          <p:sp>
            <p:nvSpPr>
              <p:cNvPr id="43" name="Vorm"/>
              <p:cNvSpPr/>
              <p:nvPr/>
            </p:nvSpPr>
            <p:spPr>
              <a:xfrm>
                <a:off x="5808408" y="-1234984"/>
                <a:ext cx="3024070" cy="862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1111" y="21600"/>
                      <a:pt x="20507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489" y="0"/>
                      <a:pt x="1093" y="0"/>
                    </a:cubicBezTo>
                    <a:close/>
                  </a:path>
                </a:pathLst>
              </a:custGeom>
              <a:solidFill>
                <a:srgbClr val="42B47B"/>
              </a:solidFill>
              <a:ln w="285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 defTabSz="263515" hangingPunct="0"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pPr>
                <a:endParaRPr sz="1050" kern="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endParaRPr>
              </a:p>
            </p:txBody>
          </p:sp>
          <p:sp>
            <p:nvSpPr>
              <p:cNvPr id="44" name="Mobilising industry…"/>
              <p:cNvSpPr txBox="1"/>
              <p:nvPr/>
            </p:nvSpPr>
            <p:spPr>
              <a:xfrm>
                <a:off x="5786268" y="-879701"/>
                <a:ext cx="2881587" cy="3459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8575" tIns="28575" rIns="28575" bIns="28575" numCol="1" anchor="ctr">
                <a:spAutoFit/>
              </a:bodyPr>
              <a:lstStyle/>
              <a:p>
                <a:pPr algn="ctr" defTabSz="263515" hangingPunct="0"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pPr>
                <a:r>
                  <a:rPr lang="fr-BE" sz="1600" kern="0" dirty="0" err="1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Depollution</a:t>
                </a:r>
                <a:r>
                  <a:rPr lang="fr-BE" sz="1600" kern="0" dirty="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: air, water, </a:t>
                </a:r>
                <a:r>
                  <a:rPr lang="fr-BE" sz="1600" kern="0" dirty="0" err="1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soil</a:t>
                </a:r>
                <a:endParaRPr sz="1600" kern="0" dirty="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endParaRPr>
              </a:p>
            </p:txBody>
          </p:sp>
        </p:grpSp>
        <p:grpSp>
          <p:nvGrpSpPr>
            <p:cNvPr id="7" name="Vorm"/>
            <p:cNvGrpSpPr/>
            <p:nvPr/>
          </p:nvGrpSpPr>
          <p:grpSpPr>
            <a:xfrm>
              <a:off x="5887533" y="3444448"/>
              <a:ext cx="2270584" cy="598892"/>
              <a:chOff x="-108920" y="672397"/>
              <a:chExt cx="3027443" cy="798522"/>
            </a:xfrm>
          </p:grpSpPr>
          <p:sp>
            <p:nvSpPr>
              <p:cNvPr id="41" name="Vorm"/>
              <p:cNvSpPr/>
              <p:nvPr/>
            </p:nvSpPr>
            <p:spPr>
              <a:xfrm>
                <a:off x="-108920" y="672397"/>
                <a:ext cx="3027443" cy="798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1111" y="21600"/>
                      <a:pt x="20507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489" y="0"/>
                      <a:pt x="1093" y="0"/>
                    </a:cubicBezTo>
                    <a:close/>
                  </a:path>
                </a:pathLst>
              </a:custGeom>
              <a:solidFill>
                <a:srgbClr val="42B47B"/>
              </a:solidFill>
              <a:ln w="285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 defTabSz="263515" hangingPunct="0"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pPr>
                <a:endParaRPr sz="1050" kern="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endParaRPr>
              </a:p>
            </p:txBody>
          </p:sp>
          <p:sp>
            <p:nvSpPr>
              <p:cNvPr id="42" name="Preserving and restoring ecosystems and biodiversity"/>
              <p:cNvSpPr txBox="1"/>
              <p:nvPr/>
            </p:nvSpPr>
            <p:spPr>
              <a:xfrm>
                <a:off x="-12087" y="832752"/>
                <a:ext cx="2765987" cy="3459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8575" tIns="28575" rIns="28575" bIns="28575" numCol="1" anchor="ctr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lvl1pPr>
              </a:lstStyle>
              <a:p>
                <a:pPr algn="ctr" defTabSz="263515" hangingPunct="0">
                  <a:defRPr/>
                </a:pPr>
                <a:r>
                  <a:rPr lang="fr-BE" sz="1600" kern="0" dirty="0"/>
                  <a:t>B</a:t>
                </a:r>
                <a:r>
                  <a:rPr sz="1600" kern="0" dirty="0" err="1"/>
                  <a:t>iodiversity</a:t>
                </a:r>
                <a:endParaRPr sz="1600" kern="0" dirty="0"/>
              </a:p>
            </p:txBody>
          </p:sp>
        </p:grpSp>
        <p:grpSp>
          <p:nvGrpSpPr>
            <p:cNvPr id="11" name="Vorm"/>
            <p:cNvGrpSpPr/>
            <p:nvPr/>
          </p:nvGrpSpPr>
          <p:grpSpPr>
            <a:xfrm>
              <a:off x="1728781" y="2624471"/>
              <a:ext cx="2267606" cy="646929"/>
              <a:chOff x="-111633" y="423871"/>
              <a:chExt cx="3023473" cy="862571"/>
            </a:xfrm>
          </p:grpSpPr>
          <p:sp>
            <p:nvSpPr>
              <p:cNvPr id="33" name="Vorm"/>
              <p:cNvSpPr/>
              <p:nvPr/>
            </p:nvSpPr>
            <p:spPr>
              <a:xfrm>
                <a:off x="-111633" y="423871"/>
                <a:ext cx="3023473" cy="8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1111" y="21600"/>
                      <a:pt x="20507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489" y="0"/>
                      <a:pt x="1093" y="0"/>
                    </a:cubicBezTo>
                    <a:close/>
                  </a:path>
                </a:pathLst>
              </a:custGeom>
              <a:solidFill>
                <a:srgbClr val="42B47B"/>
              </a:solidFill>
              <a:ln w="285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 defTabSz="263515" hangingPunct="0">
                  <a:defRPr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50" kern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" name="Increasing the EU’s Climate ambition for 2030 and 2050"/>
              <p:cNvSpPr txBox="1"/>
              <p:nvPr/>
            </p:nvSpPr>
            <p:spPr>
              <a:xfrm>
                <a:off x="-13095" y="536465"/>
                <a:ext cx="2796284" cy="626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8575" tIns="28575" rIns="28575" bIns="28575" numCol="1" anchor="ctr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lvl1pPr>
              </a:lstStyle>
              <a:p>
                <a:pPr algn="ctr" defTabSz="263515" hangingPunct="0">
                  <a:defRPr/>
                </a:pPr>
                <a:r>
                  <a:rPr lang="fr-BE" sz="1600" kern="0" dirty="0" err="1"/>
                  <a:t>Decarbonisation</a:t>
                </a:r>
                <a:r>
                  <a:rPr lang="fr-BE" sz="1600" kern="0" dirty="0"/>
                  <a:t>: </a:t>
                </a:r>
                <a:r>
                  <a:rPr lang="fr-BE" sz="1600" kern="0" dirty="0" err="1"/>
                  <a:t>climate</a:t>
                </a:r>
                <a:r>
                  <a:rPr lang="fr-BE" sz="1600" kern="0" dirty="0"/>
                  <a:t>, </a:t>
                </a:r>
                <a:r>
                  <a:rPr lang="fr-BE" sz="1600" kern="0" dirty="0" err="1"/>
                  <a:t>energy</a:t>
                </a:r>
                <a:r>
                  <a:rPr lang="fr-BE" sz="1600" kern="0" dirty="0"/>
                  <a:t>, </a:t>
                </a:r>
                <a:r>
                  <a:rPr lang="fr-BE" sz="1600" kern="0" dirty="0" err="1"/>
                  <a:t>mobility</a:t>
                </a:r>
                <a:endParaRPr sz="1600" kern="0" dirty="0"/>
              </a:p>
            </p:txBody>
          </p:sp>
        </p:grpSp>
        <p:grpSp>
          <p:nvGrpSpPr>
            <p:cNvPr id="12" name="Vorm"/>
            <p:cNvGrpSpPr/>
            <p:nvPr/>
          </p:nvGrpSpPr>
          <p:grpSpPr>
            <a:xfrm>
              <a:off x="1701965" y="3449483"/>
              <a:ext cx="2247656" cy="593858"/>
              <a:chOff x="233947" y="644766"/>
              <a:chExt cx="2996873" cy="791808"/>
            </a:xfrm>
          </p:grpSpPr>
          <p:sp>
            <p:nvSpPr>
              <p:cNvPr id="31" name="Vorm"/>
              <p:cNvSpPr/>
              <p:nvPr/>
            </p:nvSpPr>
            <p:spPr>
              <a:xfrm>
                <a:off x="233947" y="644766"/>
                <a:ext cx="2996873" cy="79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1111" y="21600"/>
                      <a:pt x="20507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489" y="0"/>
                      <a:pt x="1093" y="0"/>
                    </a:cubicBezTo>
                    <a:close/>
                  </a:path>
                </a:pathLst>
              </a:custGeom>
              <a:solidFill>
                <a:srgbClr val="42B47B"/>
              </a:solidFill>
              <a:ln w="285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 defTabSz="263515" hangingPunct="0">
                  <a:defRPr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50" kern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Supplying clean, affordable  and secure energy"/>
              <p:cNvSpPr txBox="1"/>
              <p:nvPr/>
            </p:nvSpPr>
            <p:spPr>
              <a:xfrm>
                <a:off x="306991" y="798407"/>
                <a:ext cx="2796735" cy="3459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8575" tIns="28575" rIns="28575" bIns="28575" numCol="1" anchor="ctr">
                <a:spAutoFit/>
              </a:bodyPr>
              <a:lstStyle/>
              <a:p>
                <a:pPr algn="ctr" defTabSz="263515" hangingPunct="0"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pPr>
                <a:r>
                  <a:rPr lang="fr-BE" sz="1600" kern="0" dirty="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Circular </a:t>
                </a:r>
                <a:r>
                  <a:rPr lang="fr-BE" sz="1600" kern="0" dirty="0" err="1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economy</a:t>
                </a:r>
                <a:endParaRPr sz="1600" kern="0" dirty="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endParaRPr>
              </a:p>
            </p:txBody>
          </p:sp>
        </p:grpSp>
        <p:grpSp>
          <p:nvGrpSpPr>
            <p:cNvPr id="13" name="Vorm"/>
            <p:cNvGrpSpPr/>
            <p:nvPr/>
          </p:nvGrpSpPr>
          <p:grpSpPr>
            <a:xfrm>
              <a:off x="3545435" y="4137860"/>
              <a:ext cx="2757548" cy="755747"/>
              <a:chOff x="-2858682" y="2484004"/>
              <a:chExt cx="3676728" cy="1007659"/>
            </a:xfrm>
          </p:grpSpPr>
          <p:sp>
            <p:nvSpPr>
              <p:cNvPr id="29" name="Vorm"/>
              <p:cNvSpPr/>
              <p:nvPr/>
            </p:nvSpPr>
            <p:spPr>
              <a:xfrm>
                <a:off x="-2858681" y="2484004"/>
                <a:ext cx="3676727" cy="1007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" y="0"/>
                    </a:moveTo>
                    <a:lnTo>
                      <a:pt x="21600" y="0"/>
                    </a:lnTo>
                    <a:lnTo>
                      <a:pt x="21600" y="18000"/>
                    </a:lnTo>
                    <a:cubicBezTo>
                      <a:pt x="21600" y="19988"/>
                      <a:pt x="21111" y="21600"/>
                      <a:pt x="20507" y="21600"/>
                    </a:cubicBezTo>
                    <a:lnTo>
                      <a:pt x="0" y="21600"/>
                    </a:lnTo>
                    <a:lnTo>
                      <a:pt x="0" y="3600"/>
                    </a:lnTo>
                    <a:cubicBezTo>
                      <a:pt x="0" y="1612"/>
                      <a:pt x="489" y="0"/>
                      <a:pt x="1093" y="0"/>
                    </a:cubicBezTo>
                    <a:close/>
                  </a:path>
                </a:pathLst>
              </a:custGeom>
              <a:solidFill>
                <a:srgbClr val="42B47B"/>
              </a:solidFill>
              <a:ln w="2857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algn="ctr" defTabSz="263515" hangingPunct="0">
                  <a:defRPr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050" kern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" name="A zero pollution ambition…"/>
              <p:cNvSpPr txBox="1"/>
              <p:nvPr/>
            </p:nvSpPr>
            <p:spPr>
              <a:xfrm>
                <a:off x="-2858682" y="2750082"/>
                <a:ext cx="3676728" cy="626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8575" tIns="28575" rIns="28575" bIns="28575" numCol="1" anchor="ctr">
                <a:spAutoFit/>
              </a:bodyPr>
              <a:lstStyle/>
              <a:p>
                <a:pPr algn="ctr" defTabSz="263515" hangingPunct="0">
                  <a:defRPr sz="140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pPr>
                <a:r>
                  <a:rPr lang="fr-BE" sz="1600" kern="0" dirty="0" err="1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Sustainable</a:t>
                </a:r>
                <a:r>
                  <a:rPr lang="fr-BE" sz="1600" kern="0" dirty="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</a:t>
                </a:r>
                <a:r>
                  <a:rPr lang="fr-BE" sz="1600" kern="0" dirty="0" err="1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food</a:t>
                </a:r>
                <a:r>
                  <a:rPr lang="fr-BE" sz="1600" kern="0" dirty="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</a:t>
                </a:r>
                <a:r>
                  <a:rPr lang="fr-BE" sz="1600" kern="0" dirty="0" err="1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systems</a:t>
                </a:r>
                <a:r>
                  <a:rPr lang="fr-BE" sz="1600" kern="0" dirty="0">
                    <a:solidFill>
                      <a:srgbClr val="FFFFFF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and rural areas</a:t>
                </a:r>
                <a:endParaRPr sz="1600" kern="0" dirty="0">
                  <a:solidFill>
                    <a:srgbClr val="FFFFFF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endParaRPr>
              </a:p>
            </p:txBody>
          </p:sp>
        </p:grpSp>
        <p:sp>
          <p:nvSpPr>
            <p:cNvPr id="28" name="Straight Connector 68"/>
            <p:cNvSpPr/>
            <p:nvPr/>
          </p:nvSpPr>
          <p:spPr>
            <a:xfrm flipH="1">
              <a:off x="6540920" y="5587581"/>
              <a:ext cx="2" cy="333729"/>
            </a:xfrm>
            <a:prstGeom prst="line">
              <a:avLst/>
            </a:prstGeom>
            <a:noFill/>
            <a:ln w="28575" cap="rnd">
              <a:solidFill>
                <a:srgbClr val="0B7468"/>
              </a:solidFill>
              <a:prstDash val="solid"/>
              <a:round/>
            </a:ln>
            <a:effectLst/>
          </p:spPr>
          <p:txBody>
            <a:bodyPr wrap="square" lIns="25717" tIns="25717" rIns="25717" bIns="25717" numCol="1" anchor="t">
              <a:noAutofit/>
            </a:bodyPr>
            <a:lstStyle/>
            <a:p>
              <a:pPr algn="ctr" defTabSz="263515" hangingPunct="0">
                <a:defRPr/>
              </a:pPr>
              <a:endParaRPr sz="10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6" name="Straight Connector 69"/>
            <p:cNvSpPr/>
            <p:nvPr/>
          </p:nvSpPr>
          <p:spPr>
            <a:xfrm flipH="1">
              <a:off x="2091059" y="5529924"/>
              <a:ext cx="2" cy="333728"/>
            </a:xfrm>
            <a:prstGeom prst="line">
              <a:avLst/>
            </a:prstGeom>
            <a:noFill/>
            <a:ln w="28575" cap="rnd">
              <a:solidFill>
                <a:srgbClr val="0B7468"/>
              </a:solidFill>
              <a:prstDash val="solid"/>
              <a:round/>
            </a:ln>
            <a:effectLst/>
          </p:spPr>
          <p:txBody>
            <a:bodyPr wrap="square" lIns="25717" tIns="25717" rIns="25717" bIns="25717" numCol="1" anchor="t">
              <a:noAutofit/>
            </a:bodyPr>
            <a:lstStyle/>
            <a:p>
              <a:pPr algn="ctr" defTabSz="263515" hangingPunct="0"/>
              <a:endParaRPr sz="10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grpSp>
          <p:nvGrpSpPr>
            <p:cNvPr id="16" name="Group 3"/>
            <p:cNvGrpSpPr/>
            <p:nvPr/>
          </p:nvGrpSpPr>
          <p:grpSpPr>
            <a:xfrm>
              <a:off x="4168598" y="1929638"/>
              <a:ext cx="1704857" cy="779950"/>
              <a:chOff x="-1" y="-134136"/>
              <a:chExt cx="2273142" cy="1039930"/>
            </a:xfrm>
          </p:grpSpPr>
          <p:sp>
            <p:nvSpPr>
              <p:cNvPr id="23" name="Rectangle 32"/>
              <p:cNvSpPr txBox="1"/>
              <p:nvPr/>
            </p:nvSpPr>
            <p:spPr>
              <a:xfrm>
                <a:off x="3328" y="-134136"/>
                <a:ext cx="2269813" cy="10399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5717" tIns="25717" rIns="25717" bIns="25717" numCol="1" anchor="t">
                <a:spAutoFit/>
              </a:bodyPr>
              <a:lstStyle/>
              <a:p>
                <a:pPr defTabSz="263515" hangingPunct="0">
                  <a:defRPr sz="1600" b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defRPr>
                </a:pPr>
                <a:r>
                  <a:rPr lang="fr-BE" sz="1400" kern="0" dirty="0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The </a:t>
                </a:r>
                <a:r>
                  <a:rPr lang="fr-BE" sz="1400" kern="0" dirty="0" err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twin</a:t>
                </a:r>
                <a:r>
                  <a:rPr lang="fr-BE" sz="1400" kern="0" dirty="0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</a:t>
                </a:r>
                <a:r>
                  <a:rPr lang="fr-BE" sz="1400" kern="0" dirty="0" err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grean</a:t>
                </a:r>
                <a:r>
                  <a:rPr lang="fr-BE" sz="1400" kern="0" dirty="0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and digital transition </a:t>
                </a:r>
                <a:r>
                  <a:rPr lang="fr-BE" sz="1400" kern="0" dirty="0" err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leading</a:t>
                </a:r>
                <a:r>
                  <a:rPr lang="fr-BE" sz="1400" kern="0" dirty="0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to the </a:t>
                </a:r>
                <a:r>
                  <a:rPr lang="fr-BE" sz="1400" kern="0" dirty="0" err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sustainable</a:t>
                </a:r>
                <a:r>
                  <a:rPr lang="fr-BE" sz="1400" kern="0" dirty="0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</a:t>
                </a:r>
                <a:r>
                  <a:rPr lang="fr-BE" sz="1400" kern="0" dirty="0" err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economic</a:t>
                </a:r>
                <a:r>
                  <a:rPr lang="fr-BE" sz="1400" kern="0" dirty="0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 </a:t>
                </a:r>
                <a:r>
                  <a:rPr lang="fr-BE" sz="1400" kern="0" dirty="0" err="1">
                    <a:solidFill>
                      <a:srgbClr val="034EA2"/>
                    </a:solidFill>
                    <a:latin typeface="EC Square Sans Pro Medium"/>
                    <a:ea typeface="EC Square Sans Pro Medium"/>
                    <a:cs typeface="EC Square Sans Pro Medium"/>
                    <a:sym typeface="EC Square Sans Pro Medium"/>
                  </a:rPr>
                  <a:t>growth</a:t>
                </a:r>
                <a:endParaRPr sz="1400" kern="0" dirty="0">
                  <a:solidFill>
                    <a:srgbClr val="034EA2"/>
                  </a:solidFill>
                  <a:latin typeface="EC Square Sans Pro Medium"/>
                  <a:ea typeface="EC Square Sans Pro Medium"/>
                  <a:cs typeface="EC Square Sans Pro Medium"/>
                  <a:sym typeface="EC Square Sans Pro Medium"/>
                </a:endParaRPr>
              </a:p>
            </p:txBody>
          </p:sp>
          <p:sp>
            <p:nvSpPr>
              <p:cNvPr id="24" name="Straight Connector 34"/>
              <p:cNvSpPr/>
              <p:nvPr/>
            </p:nvSpPr>
            <p:spPr>
              <a:xfrm flipH="1">
                <a:off x="-1" y="71239"/>
                <a:ext cx="2" cy="672940"/>
              </a:xfrm>
              <a:prstGeom prst="line">
                <a:avLst/>
              </a:prstGeom>
              <a:noFill/>
              <a:ln w="28575" cap="rnd">
                <a:solidFill>
                  <a:srgbClr val="034EA2"/>
                </a:solidFill>
                <a:prstDash val="solid"/>
                <a:round/>
              </a:ln>
              <a:effectLst/>
            </p:spPr>
            <p:txBody>
              <a:bodyPr wrap="square" lIns="25717" tIns="25717" rIns="25717" bIns="25717" numCol="1" anchor="t">
                <a:noAutofit/>
              </a:bodyPr>
              <a:lstStyle/>
              <a:p>
                <a:pPr algn="ctr" defTabSz="263515" hangingPunct="0"/>
                <a:endParaRPr sz="105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22" name="Straight Connector 34"/>
            <p:cNvSpPr/>
            <p:nvPr/>
          </p:nvSpPr>
          <p:spPr>
            <a:xfrm flipH="1">
              <a:off x="4136850" y="4340566"/>
              <a:ext cx="2" cy="504706"/>
            </a:xfrm>
            <a:prstGeom prst="line">
              <a:avLst/>
            </a:prstGeom>
            <a:noFill/>
            <a:ln w="28575" cap="rnd">
              <a:solidFill>
                <a:srgbClr val="034EA2"/>
              </a:solidFill>
              <a:prstDash val="solid"/>
              <a:round/>
            </a:ln>
            <a:effectLst/>
          </p:spPr>
          <p:txBody>
            <a:bodyPr wrap="square" lIns="25717" tIns="25717" rIns="25717" bIns="25717" numCol="1" anchor="t">
              <a:noAutofit/>
            </a:bodyPr>
            <a:lstStyle/>
            <a:p>
              <a:pPr algn="ctr" defTabSz="263515" hangingPunct="0"/>
              <a:endParaRPr sz="10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8" name="Rechthoek"/>
            <p:cNvSpPr/>
            <p:nvPr/>
          </p:nvSpPr>
          <p:spPr>
            <a:xfrm>
              <a:off x="3340961" y="4973207"/>
              <a:ext cx="3101173" cy="665821"/>
            </a:xfrm>
            <a:prstGeom prst="rect">
              <a:avLst/>
            </a:prstGeom>
            <a:solidFill>
              <a:srgbClr val="034EA2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algn="ctr" defTabSz="263515" hangingPunct="0"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1600" kern="0" dirty="0" err="1">
                  <a:solidFill>
                    <a:srgbClr val="FFFFFF"/>
                  </a:solidFill>
                  <a:latin typeface="EC Square Sans Pro Medium" panose="020B0500000000020004" pitchFamily="34" charset="0"/>
                  <a:ea typeface="Helvetica Neue Medium"/>
                  <a:cs typeface="Helvetica Neue Medium"/>
                  <a:sym typeface="Helvetica Neue Medium"/>
                </a:rPr>
                <a:t>Digitalisation</a:t>
              </a:r>
              <a:r>
                <a:rPr lang="en-US" sz="1600" kern="0" dirty="0">
                  <a:solidFill>
                    <a:srgbClr val="FFFFFF"/>
                  </a:solidFill>
                  <a:latin typeface="EC Square Sans Pro Medium" panose="020B0500000000020004" pitchFamily="34" charset="0"/>
                  <a:ea typeface="Helvetica Neue Medium"/>
                  <a:cs typeface="Helvetica Neue Medium"/>
                  <a:sym typeface="Helvetica Neue Medium"/>
                </a:rPr>
                <a:t>  - a key enabler for the above five pillars</a:t>
              </a:r>
              <a:endParaRPr sz="1600" kern="0" dirty="0">
                <a:solidFill>
                  <a:srgbClr val="FFFFFF"/>
                </a:solidFill>
                <a:latin typeface="EC Square Sans Pro Medium" panose="020B0500000000020004" pitchFamily="34" charset="0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96" name="Round Diagonal Corner Rectangle 95"/>
          <p:cNvSpPr/>
          <p:nvPr/>
        </p:nvSpPr>
        <p:spPr>
          <a:xfrm>
            <a:off x="8760296" y="1095852"/>
            <a:ext cx="2412056" cy="59456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600" b="0" dirty="0" err="1">
                <a:solidFill>
                  <a:schemeClr val="bg2"/>
                </a:solidFill>
                <a:latin typeface="EC Square Sans Pro Medium" panose="020B0500000000020004" pitchFamily="34" charset="0"/>
              </a:rPr>
              <a:t>Mobilising</a:t>
            </a:r>
            <a:r>
              <a:rPr lang="fr-BE" sz="1600" b="0" dirty="0">
                <a:solidFill>
                  <a:schemeClr val="bg2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1600" b="0" dirty="0" err="1">
                <a:solidFill>
                  <a:schemeClr val="bg2"/>
                </a:solidFill>
                <a:latin typeface="EC Square Sans Pro Medium" panose="020B0500000000020004" pitchFamily="34" charset="0"/>
              </a:rPr>
              <a:t>research</a:t>
            </a:r>
            <a:r>
              <a:rPr lang="fr-BE" sz="1600" b="0" dirty="0">
                <a:solidFill>
                  <a:schemeClr val="bg2"/>
                </a:solidFill>
                <a:latin typeface="EC Square Sans Pro Medium" panose="020B0500000000020004" pitchFamily="34" charset="0"/>
              </a:rPr>
              <a:t> &amp; innovation </a:t>
            </a:r>
          </a:p>
        </p:txBody>
      </p:sp>
      <p:sp>
        <p:nvSpPr>
          <p:cNvPr id="97" name="Round Diagonal Corner Rectangle 96"/>
          <p:cNvSpPr/>
          <p:nvPr/>
        </p:nvSpPr>
        <p:spPr>
          <a:xfrm>
            <a:off x="969019" y="1070504"/>
            <a:ext cx="2412056" cy="59456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>
                <a:solidFill>
                  <a:schemeClr val="bg2"/>
                </a:solidFill>
                <a:latin typeface="EC Square Sans Pro Medium" panose="020B0500000000020004" pitchFamily="34" charset="0"/>
              </a:rPr>
              <a:t>A green oath: “do no harm”</a:t>
            </a:r>
          </a:p>
        </p:txBody>
      </p:sp>
    </p:spTree>
    <p:extLst>
      <p:ext uri="{BB962C8B-B14F-4D97-AF65-F5344CB8AC3E}">
        <p14:creationId xmlns:p14="http://schemas.microsoft.com/office/powerpoint/2010/main" val="131466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3432" y="549249"/>
            <a:ext cx="10441599" cy="719511"/>
          </a:xfrm>
        </p:spPr>
        <p:txBody>
          <a:bodyPr/>
          <a:lstStyle/>
          <a:p>
            <a:pPr algn="ctr"/>
            <a:r>
              <a:rPr lang="fr-BE" sz="3200" dirty="0"/>
              <a:t>	</a:t>
            </a:r>
            <a:r>
              <a:rPr lang="en-GB" sz="2800" i="1" kern="1200" dirty="0">
                <a:solidFill>
                  <a:srgbClr val="BBB831"/>
                </a:solidFill>
                <a:latin typeface="EC Square Sans Pro" panose="020B0506040000020004" pitchFamily="34" charset="0"/>
                <a:ea typeface="+mn-ea"/>
                <a:cs typeface="+mn-cs"/>
              </a:rPr>
              <a:t> Decarbonisation &amp; circular economy</a:t>
            </a:r>
            <a:endParaRPr lang="en-GB" sz="2800" i="1" kern="1200" dirty="0">
              <a:solidFill>
                <a:srgbClr val="BBB83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432" y="1196753"/>
            <a:ext cx="10297144" cy="4032472"/>
          </a:xfrm>
        </p:spPr>
        <p:txBody>
          <a:bodyPr/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GB" sz="2000" b="1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GB" sz="20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fr-BE" sz="20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Tx/>
              <a:buChar char="-"/>
            </a:pPr>
            <a:endParaRPr lang="fr-BE" sz="20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GB" sz="2000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6639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24208"/>
              </p:ext>
            </p:extLst>
          </p:nvPr>
        </p:nvGraphicFramePr>
        <p:xfrm>
          <a:off x="1199456" y="1545421"/>
          <a:ext cx="9793088" cy="368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13571085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4206099438"/>
                    </a:ext>
                  </a:extLst>
                </a:gridCol>
              </a:tblGrid>
              <a:tr h="588179">
                <a:tc>
                  <a:txBody>
                    <a:bodyPr/>
                    <a:lstStyle/>
                    <a:p>
                      <a:r>
                        <a:rPr lang="fr-BE" sz="2400" b="1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Decarbonisation</a:t>
                      </a:r>
                      <a:r>
                        <a:rPr lang="fr-BE" dirty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b="1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Circular</a:t>
                      </a:r>
                      <a:r>
                        <a:rPr lang="fr-BE" sz="24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BE" sz="2400" b="1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economy</a:t>
                      </a:r>
                      <a:r>
                        <a:rPr lang="fr-BE" sz="2400" dirty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GB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5961"/>
                  </a:ext>
                </a:extLst>
              </a:tr>
              <a:tr h="30956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GHG emissions reduction &amp; climate adaptation strategies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Economic growth decoupled from resource use;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Baseline for the WB emissions level and their sources;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Diversified renewable energy sources &amp; </a:t>
                      </a:r>
                      <a:r>
                        <a:rPr kumimoji="0" lang="fr-B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energy</a:t>
                      </a:r>
                      <a:r>
                        <a:rPr kumimoji="0" lang="fr-B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efficiency</a:t>
                      </a:r>
                      <a:endParaRPr kumimoji="0" lang="en-GB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Maintaining resources in the economy for as long as possible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Waste transformed into high-quality resources</a:t>
                      </a:r>
                      <a:r>
                        <a:rPr kumimoji="0" lang="fr-B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Investing in waste management infrastructure &amp; in public awareness </a:t>
                      </a:r>
                      <a:endParaRPr kumimoji="0" lang="fr-B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2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5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3432" y="549249"/>
            <a:ext cx="10441599" cy="719511"/>
          </a:xfrm>
        </p:spPr>
        <p:txBody>
          <a:bodyPr/>
          <a:lstStyle/>
          <a:p>
            <a:pPr algn="ctr"/>
            <a:r>
              <a:rPr lang="fr-BE" sz="3200" dirty="0"/>
              <a:t>	</a:t>
            </a:r>
            <a:r>
              <a:rPr lang="en-GB" sz="2800" i="1" kern="1200" dirty="0">
                <a:solidFill>
                  <a:srgbClr val="BBB831"/>
                </a:solidFill>
                <a:latin typeface="EC Square Sans Pro" panose="020B0506040000020004" pitchFamily="34" charset="0"/>
                <a:ea typeface="+mn-ea"/>
                <a:cs typeface="+mn-cs"/>
              </a:rPr>
              <a:t> Depollution &amp; Biodiversity</a:t>
            </a:r>
            <a:endParaRPr lang="en-GB" sz="2800" i="1" kern="1200" dirty="0">
              <a:solidFill>
                <a:srgbClr val="BBB83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432" y="1196753"/>
            <a:ext cx="10297144" cy="4032472"/>
          </a:xfrm>
        </p:spPr>
        <p:txBody>
          <a:bodyPr/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GB" sz="2000" b="1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GB" sz="20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fr-BE" sz="20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Tx/>
              <a:buChar char="-"/>
            </a:pPr>
            <a:endParaRPr lang="fr-BE" sz="20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GB" sz="2000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6639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17001"/>
              </p:ext>
            </p:extLst>
          </p:nvPr>
        </p:nvGraphicFramePr>
        <p:xfrm>
          <a:off x="1127448" y="1545421"/>
          <a:ext cx="9937104" cy="368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3571085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4206099438"/>
                    </a:ext>
                  </a:extLst>
                </a:gridCol>
              </a:tblGrid>
              <a:tr h="588179">
                <a:tc>
                  <a:txBody>
                    <a:bodyPr/>
                    <a:lstStyle/>
                    <a:p>
                      <a:r>
                        <a:rPr lang="fr-BE" sz="2400" b="1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Depollution</a:t>
                      </a:r>
                      <a:endParaRPr lang="en-GB" sz="2400" b="1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b="1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Biodiversity</a:t>
                      </a:r>
                      <a:endParaRPr lang="en-GB" sz="2400" b="1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5961"/>
                  </a:ext>
                </a:extLst>
              </a:tr>
              <a:tr h="30956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Reducing air pollution including  from agriculture; air quality strategies;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Addressing pressures on water: quality (nitrates and pesticides) &amp; water quantity; water legislation &amp; waste and manure management;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Responding to land degradation and soil erosion.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Mainstreaming nature and biodiversity into other policies; aligning WB policies with the EU Biodiversity Strategy &amp; strengthening regional cooperation;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Encouraging an effective afforestation &amp; forest restoration to improve sustainable forest management (CO2 absorption and the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bioeconomy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194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Promoting nature-based solutions</a:t>
                      </a:r>
                      <a:endParaRPr kumimoji="0" lang="en-GB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2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73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384" y="404665"/>
            <a:ext cx="11017224" cy="864096"/>
          </a:xfrm>
        </p:spPr>
        <p:txBody>
          <a:bodyPr/>
          <a:lstStyle/>
          <a:p>
            <a:pPr algn="ctr"/>
            <a:r>
              <a:rPr lang="fr-BE" sz="3200" dirty="0"/>
              <a:t>	</a:t>
            </a:r>
            <a:r>
              <a:rPr lang="en-US" sz="2800" i="1" kern="1200" dirty="0">
                <a:solidFill>
                  <a:srgbClr val="BBB831"/>
                </a:solidFill>
                <a:latin typeface="EC Square Sans Pro" panose="020B0506040000020004" pitchFamily="34" charset="0"/>
                <a:ea typeface="+mn-ea"/>
                <a:cs typeface="+mn-cs"/>
              </a:rPr>
              <a:t> Sustainable food systems and rural areas - </a:t>
            </a:r>
            <a:r>
              <a:rPr lang="en-GB" sz="2800" i="1" kern="1200" dirty="0">
                <a:solidFill>
                  <a:srgbClr val="BBB831"/>
                </a:solidFill>
                <a:latin typeface="EC Square Sans Pro" panose="020B0506040000020004" pitchFamily="34" charset="0"/>
                <a:ea typeface="+mn-ea"/>
                <a:cs typeface="+mn-cs"/>
              </a:rPr>
              <a:t>main initiatives</a:t>
            </a:r>
            <a:endParaRPr lang="en-GB" sz="2800" i="1" kern="1200" dirty="0">
              <a:solidFill>
                <a:srgbClr val="BBB83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7408" y="980728"/>
            <a:ext cx="10585176" cy="4535791"/>
          </a:xfrm>
        </p:spPr>
        <p:txBody>
          <a:bodyPr/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en-US" sz="1800" b="1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              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800" b="1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fr-BE" b="0" dirty="0"/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fr-BE" dirty="0"/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fr-BE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6639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7530"/>
              </p:ext>
            </p:extLst>
          </p:nvPr>
        </p:nvGraphicFramePr>
        <p:xfrm>
          <a:off x="983432" y="1319509"/>
          <a:ext cx="2526478" cy="378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478">
                  <a:extLst>
                    <a:ext uri="{9D8B030D-6E8A-4147-A177-3AD203B41FA5}">
                      <a16:colId xmlns:a16="http://schemas.microsoft.com/office/drawing/2014/main" val="766880943"/>
                    </a:ext>
                  </a:extLst>
                </a:gridCol>
              </a:tblGrid>
              <a:tr h="683862">
                <a:tc>
                  <a:txBody>
                    <a:bodyPr/>
                    <a:lstStyle/>
                    <a:p>
                      <a:pPr algn="ctr"/>
                      <a:r>
                        <a:rPr lang="fr-BE" sz="2800" b="1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fr-BE" dirty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68095"/>
                  </a:ext>
                </a:extLst>
              </a:tr>
              <a:tr h="31052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4722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32" y="2086002"/>
            <a:ext cx="1337415" cy="1162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51" y="3068960"/>
            <a:ext cx="1224136" cy="1193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50" y="4159838"/>
            <a:ext cx="1057577" cy="925168"/>
          </a:xfrm>
          <a:prstGeom prst="rect">
            <a:avLst/>
          </a:prstGeom>
        </p:spPr>
      </p:pic>
      <p:sp>
        <p:nvSpPr>
          <p:cNvPr id="14" name="Double Brace 13"/>
          <p:cNvSpPr/>
          <p:nvPr/>
        </p:nvSpPr>
        <p:spPr bwMode="auto">
          <a:xfrm>
            <a:off x="4007768" y="1319509"/>
            <a:ext cx="144016" cy="3549651"/>
          </a:xfrm>
          <a:prstGeom prst="brace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4079776" y="1844824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151784" y="2086002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3830847" y="1215337"/>
            <a:ext cx="497858" cy="3888254"/>
          </a:xfrm>
          <a:prstGeom prst="rightBrac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69379"/>
              </p:ext>
            </p:extLst>
          </p:nvPr>
        </p:nvGraphicFramePr>
        <p:xfrm>
          <a:off x="4439816" y="1215336"/>
          <a:ext cx="691276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708195263"/>
                    </a:ext>
                  </a:extLst>
                </a:gridCol>
              </a:tblGrid>
              <a:tr h="154388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Aligning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with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EU standards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BE" sz="1800" b="0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Strengthening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the </a:t>
                      </a: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sanitary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controls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ensure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food</a:t>
                      </a:r>
                      <a:r>
                        <a:rPr lang="fr-BE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0" i="0" kern="1200" dirty="0" err="1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safety</a:t>
                      </a:r>
                      <a:endParaRPr lang="fr-BE" sz="1800" b="0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BE" sz="1800" b="0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Promoting environmentally friendly and organic farming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800" b="0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Supporting cooperation to facilitate transfer of innovative &amp; environmentally friendly technologies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="0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Reducing waste in rural areas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="0" i="0" kern="1200" dirty="0">
                        <a:solidFill>
                          <a:srgbClr val="0F5494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Implementing</a:t>
                      </a:r>
                      <a:r>
                        <a:rPr lang="en-US" sz="1800" b="0" i="0" kern="1200" baseline="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800" b="0" i="0" kern="1200" dirty="0">
                          <a:solidFill>
                            <a:srgbClr val="0F5494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ustainable development of rural areas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BE" baseline="0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BE" baseline="0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6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34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384" y="404665"/>
            <a:ext cx="11017224" cy="864096"/>
          </a:xfrm>
        </p:spPr>
        <p:txBody>
          <a:bodyPr/>
          <a:lstStyle/>
          <a:p>
            <a:pPr algn="ctr"/>
            <a:r>
              <a:rPr lang="fr-BE" sz="3200" dirty="0"/>
              <a:t>	</a:t>
            </a:r>
            <a:r>
              <a:rPr lang="en-US" sz="2800" i="1" kern="1200" dirty="0">
                <a:solidFill>
                  <a:srgbClr val="BBB831"/>
                </a:solidFill>
                <a:latin typeface="EC Square Sans Pro" panose="020B0506040000020004" pitchFamily="34" charset="0"/>
                <a:ea typeface="+mn-ea"/>
                <a:cs typeface="+mn-cs"/>
              </a:rPr>
              <a:t> Mechanisms of implementation </a:t>
            </a:r>
            <a:endParaRPr lang="en-GB" sz="2800" i="1" kern="1200" dirty="0">
              <a:solidFill>
                <a:srgbClr val="BBB83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440" y="1268761"/>
            <a:ext cx="9649072" cy="3960463"/>
          </a:xfrm>
        </p:spPr>
        <p:txBody>
          <a:bodyPr/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18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1121079" y="1081583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buClr>
                <a:srgbClr val="034EA2"/>
              </a:buClr>
              <a:buSzTx/>
              <a:tabLst/>
              <a:defRPr/>
            </a:pPr>
            <a:r>
              <a:rPr lang="en-US" sz="1600" b="0" dirty="0">
                <a:solidFill>
                  <a:srgbClr val="0F5494"/>
                </a:solidFill>
                <a:latin typeface="EC Square Sans Pro" panose="020B0506040000020004" pitchFamily="34" charset="0"/>
              </a:rPr>
              <a:t>Mainstreaming environment and climate in relevant policy areas &amp; setting wide environmental governance framework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4622937" y="1102156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34EA2"/>
              </a:buClr>
              <a:defRPr/>
            </a:pPr>
            <a:r>
              <a:rPr lang="en-US" sz="1600" b="0">
                <a:solidFill>
                  <a:srgbClr val="0F5494"/>
                </a:solidFill>
                <a:latin typeface="EC Square Sans Pro" panose="020B0506040000020004" pitchFamily="34" charset="0"/>
              </a:rPr>
              <a:t>Reducing the chemical input by establishing the baseline situation and a reliable monitoring system</a:t>
            </a:r>
            <a:endParaRPr lang="en-US" sz="1600" b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4613065" y="4102301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34EA2"/>
              </a:buClr>
              <a:defRPr/>
            </a:pPr>
            <a:r>
              <a:rPr lang="en-US" sz="1600" b="0" dirty="0">
                <a:solidFill>
                  <a:srgbClr val="0F5494"/>
                </a:solidFill>
                <a:latin typeface="EC Square Sans Pro" panose="020B0506040000020004" pitchFamily="34" charset="0"/>
              </a:rPr>
              <a:t>Supporting short food supply chains and quality products &amp; economic diversification  </a:t>
            </a:r>
            <a:endParaRPr lang="en-GB" sz="1600" b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1121079" y="4096752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buClr>
                <a:srgbClr val="034EA2"/>
              </a:buClr>
              <a:buSzTx/>
              <a:tabLst/>
              <a:defRPr/>
            </a:pPr>
            <a:r>
              <a:rPr lang="en-US" sz="1600" b="0">
                <a:solidFill>
                  <a:srgbClr val="0F5494"/>
                </a:solidFill>
                <a:latin typeface="EC Square Sans Pro" panose="020B0506040000020004" pitchFamily="34" charset="0"/>
              </a:rPr>
              <a:t>Defining minimum standards for good agricultural and environmental condition of land</a:t>
            </a:r>
            <a:endParaRPr lang="en-US" sz="1600" b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8199660" y="4114646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buClr>
                <a:srgbClr val="034EA2"/>
              </a:buClr>
              <a:buSzTx/>
              <a:tabLst/>
              <a:defRPr/>
            </a:pPr>
            <a:r>
              <a:rPr lang="en-US" sz="1600" b="0">
                <a:solidFill>
                  <a:srgbClr val="0F5494"/>
                </a:solidFill>
                <a:latin typeface="EC Square Sans Pro" panose="020B0506040000020004" pitchFamily="34" charset="0"/>
              </a:rPr>
              <a:t>Source of funding: IPARD but also other funds (donors) &amp; national funds </a:t>
            </a:r>
            <a:endParaRPr lang="en-US" sz="1600" b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8199660" y="1093810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34EA2"/>
              </a:buClr>
              <a:defRPr/>
            </a:pPr>
            <a:r>
              <a:rPr lang="en-US" sz="1600" b="0">
                <a:solidFill>
                  <a:srgbClr val="0F5494"/>
                </a:solidFill>
                <a:latin typeface="EC Square Sans Pro" panose="020B0506040000020004" pitchFamily="34" charset="0"/>
              </a:rPr>
              <a:t>Establishing a proper regulatory framework for waste management </a:t>
            </a:r>
            <a:endParaRPr lang="en-US" sz="1600" b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1121498" y="2579994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buClr>
                <a:srgbClr val="034EA2"/>
              </a:buClr>
              <a:buSzTx/>
              <a:tabLst/>
              <a:defRPr/>
            </a:pPr>
            <a:r>
              <a:rPr lang="en-US" sz="1600" b="0" dirty="0">
                <a:solidFill>
                  <a:srgbClr val="0F5494"/>
                </a:solidFill>
                <a:latin typeface="EC Square Sans Pro" panose="020B0506040000020004" pitchFamily="34" charset="0"/>
              </a:rPr>
              <a:t>Aligning national law with the EU legislation, incl. with EU acquis on organic production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4622937" y="2598406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34EA2"/>
              </a:buClr>
              <a:defRPr/>
            </a:pPr>
            <a:r>
              <a:rPr lang="en-US" sz="1600" b="0" dirty="0">
                <a:solidFill>
                  <a:srgbClr val="0F5494"/>
                </a:solidFill>
                <a:latin typeface="EC Square Sans Pro" panose="020B0506040000020004" pitchFamily="34" charset="0"/>
              </a:rPr>
              <a:t>Developing farm advisory services &amp; strengthening national regulatory efforts incl. on research, innovation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BF94F4F-C6F7-5E46-BD37-0257511F507C}"/>
              </a:ext>
            </a:extLst>
          </p:cNvPr>
          <p:cNvSpPr txBox="1">
            <a:spLocks/>
          </p:cNvSpPr>
          <p:nvPr/>
        </p:nvSpPr>
        <p:spPr>
          <a:xfrm>
            <a:off x="8199660" y="2589433"/>
            <a:ext cx="2696566" cy="13874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A5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9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34EA2"/>
              </a:buClr>
              <a:defRPr/>
            </a:pPr>
            <a:r>
              <a:rPr lang="en-US" sz="1600" b="0">
                <a:solidFill>
                  <a:srgbClr val="0F5494"/>
                </a:solidFill>
                <a:latin typeface="EC Square Sans Pro" panose="020B0506040000020004" pitchFamily="34" charset="0"/>
              </a:rPr>
              <a:t>Strengthening institutions ensuring compliance with standards</a:t>
            </a:r>
            <a:endParaRPr lang="en-US" sz="1600" b="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5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5368516"/>
              </p:ext>
            </p:extLst>
          </p:nvPr>
        </p:nvGraphicFramePr>
        <p:xfrm>
          <a:off x="551384" y="476672"/>
          <a:ext cx="1108923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19536" y="0"/>
            <a:ext cx="8769594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algn="ctr" defTabSz="914400" latinLnBrk="0">
              <a:lnSpc>
                <a:spcPct val="100000"/>
              </a:lnSpc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GB" sz="2800" i="1" dirty="0">
                <a:solidFill>
                  <a:srgbClr val="BBB831"/>
                </a:solidFill>
                <a:latin typeface="EC Square Sans Pro" panose="020B0506040000020004" pitchFamily="34" charset="0"/>
                <a:ea typeface="EC Square Sans Pro"/>
                <a:cs typeface="EC Square Sans Pro"/>
              </a:rPr>
              <a:t>IPARD 2021-2027 tools for Green Agenda</a:t>
            </a:r>
          </a:p>
        </p:txBody>
      </p:sp>
    </p:spTree>
    <p:extLst>
      <p:ext uri="{BB962C8B-B14F-4D97-AF65-F5344CB8AC3E}">
        <p14:creationId xmlns:p14="http://schemas.microsoft.com/office/powerpoint/2010/main" val="205642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384" y="404665"/>
            <a:ext cx="11017224" cy="864096"/>
          </a:xfrm>
        </p:spPr>
        <p:txBody>
          <a:bodyPr/>
          <a:lstStyle/>
          <a:p>
            <a:pPr algn="ctr"/>
            <a:r>
              <a:rPr lang="fr-BE" sz="3200" dirty="0"/>
              <a:t>	</a:t>
            </a:r>
            <a:r>
              <a:rPr lang="en-US" sz="2800" i="1" kern="1200" dirty="0">
                <a:solidFill>
                  <a:srgbClr val="BBB831"/>
                </a:solidFill>
                <a:latin typeface="EC Square Sans Pro" panose="020B0506040000020004" pitchFamily="34" charset="0"/>
                <a:ea typeface="+mn-ea"/>
                <a:cs typeface="+mn-cs"/>
              </a:rPr>
              <a:t> The role of IPA &amp; IPARD in implementing Green Agenda </a:t>
            </a:r>
            <a:endParaRPr lang="en-GB" sz="2800" i="1" kern="1200" dirty="0">
              <a:solidFill>
                <a:srgbClr val="BBB83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440" y="1268761"/>
            <a:ext cx="10081120" cy="3960463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IPA framework with specific windows addressing the implementation of the Green Agenda &amp;  encouraging development of renewable energy sources, shift to resource-efficient and sustainable low-carbon economies and environmental protection. 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8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Sustainable agriculture and food production as the centerpiece of IPARD </a:t>
            </a:r>
            <a:r>
              <a:rPr lang="en-US" sz="1800" i="0" kern="1200" dirty="0" err="1">
                <a:solidFill>
                  <a:srgbClr val="0F5494"/>
                </a:solidFill>
                <a:latin typeface="EC Square Sans Pro" panose="020B0506040000020004" pitchFamily="34" charset="0"/>
              </a:rPr>
              <a:t>programmes</a:t>
            </a: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.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18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The implementation of the Green Agenda objectives provide numerous benefits:</a:t>
            </a:r>
          </a:p>
          <a:p>
            <a:pPr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the health and wellbeing of the citizens, </a:t>
            </a:r>
          </a:p>
          <a:p>
            <a:pPr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the region attractiveness for investments and tourism, </a:t>
            </a:r>
          </a:p>
          <a:p>
            <a:pPr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en-US" sz="1800" i="0" kern="1200" dirty="0">
                <a:solidFill>
                  <a:srgbClr val="0F5494"/>
                </a:solidFill>
                <a:latin typeface="EC Square Sans Pro" panose="020B0506040000020004" pitchFamily="34" charset="0"/>
              </a:rPr>
              <a:t>the economic and job opportunities of the green growth and circular economy.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1800" i="0" kern="1200" dirty="0">
              <a:solidFill>
                <a:srgbClr val="0F5494"/>
              </a:solidFill>
              <a:latin typeface="EC Square Sans Pro" panose="020B05060400000200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639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5362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84" y="2420888"/>
            <a:ext cx="11089232" cy="646331"/>
          </a:xfrm>
          <a:prstGeom prst="rect">
            <a:avLst/>
          </a:prstGeom>
          <a:solidFill>
            <a:srgbClr val="628065"/>
          </a:solidFill>
        </p:spPr>
        <p:txBody>
          <a:bodyPr wrap="square" lIns="0" rtlCol="0" anchor="ctr" anchorCtr="0">
            <a:spAutoFit/>
          </a:bodyPr>
          <a:lstStyle/>
          <a:p>
            <a:pPr lvl="1" algn="ctr"/>
            <a:r>
              <a:rPr lang="fr-BE" sz="3600" dirty="0">
                <a:solidFill>
                  <a:schemeClr val="bg1"/>
                </a:solidFill>
                <a:latin typeface="+mj-lt"/>
              </a:rPr>
              <a:t>THANK YOU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3952" y="62373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693789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FF Colour Scheme - Sector 5">
      <a:dk1>
        <a:srgbClr val="BBB831"/>
      </a:dk1>
      <a:lt1>
        <a:srgbClr val="FFFFFF"/>
      </a:lt1>
      <a:dk2>
        <a:srgbClr val="0E4194"/>
      </a:dk2>
      <a:lt2>
        <a:srgbClr val="333333"/>
      </a:lt2>
      <a:accent1>
        <a:srgbClr val="F5AB26"/>
      </a:accent1>
      <a:accent2>
        <a:srgbClr val="66B142"/>
      </a:accent2>
      <a:accent3>
        <a:srgbClr val="D0D962"/>
      </a:accent3>
      <a:accent4>
        <a:srgbClr val="4E4956"/>
      </a:accent4>
      <a:accent5>
        <a:srgbClr val="73625D"/>
      </a:accent5>
      <a:accent6>
        <a:srgbClr val="BAA60B"/>
      </a:accent6>
      <a:hlink>
        <a:srgbClr val="0E4194"/>
      </a:hlink>
      <a:folHlink>
        <a:srgbClr val="BBB83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FF Colour Scheme - Sector 5">
    <a:dk1>
      <a:srgbClr val="BBB831"/>
    </a:dk1>
    <a:lt1>
      <a:srgbClr val="FFFFFF"/>
    </a:lt1>
    <a:dk2>
      <a:srgbClr val="0E4194"/>
    </a:dk2>
    <a:lt2>
      <a:srgbClr val="333333"/>
    </a:lt2>
    <a:accent1>
      <a:srgbClr val="F5AB26"/>
    </a:accent1>
    <a:accent2>
      <a:srgbClr val="66B142"/>
    </a:accent2>
    <a:accent3>
      <a:srgbClr val="D0D962"/>
    </a:accent3>
    <a:accent4>
      <a:srgbClr val="4E4956"/>
    </a:accent4>
    <a:accent5>
      <a:srgbClr val="73625D"/>
    </a:accent5>
    <a:accent6>
      <a:srgbClr val="BAA60B"/>
    </a:accent6>
    <a:hlink>
      <a:srgbClr val="0E4194"/>
    </a:hlink>
    <a:folHlink>
      <a:srgbClr val="BBB831"/>
    </a:folHlink>
  </a:clrScheme>
</a:themeOverride>
</file>

<file path=ppt/theme/themeOverride2.xml><?xml version="1.0" encoding="utf-8"?>
<a:themeOverride xmlns:a="http://schemas.openxmlformats.org/drawingml/2006/main">
  <a:clrScheme name="MFF Colour Scheme - Sector 5">
    <a:dk1>
      <a:srgbClr val="BBB831"/>
    </a:dk1>
    <a:lt1>
      <a:srgbClr val="FFFFFF"/>
    </a:lt1>
    <a:dk2>
      <a:srgbClr val="0E4194"/>
    </a:dk2>
    <a:lt2>
      <a:srgbClr val="333333"/>
    </a:lt2>
    <a:accent1>
      <a:srgbClr val="F5AB26"/>
    </a:accent1>
    <a:accent2>
      <a:srgbClr val="66B142"/>
    </a:accent2>
    <a:accent3>
      <a:srgbClr val="D0D962"/>
    </a:accent3>
    <a:accent4>
      <a:srgbClr val="4E4956"/>
    </a:accent4>
    <a:accent5>
      <a:srgbClr val="73625D"/>
    </a:accent5>
    <a:accent6>
      <a:srgbClr val="BAA60B"/>
    </a:accent6>
    <a:hlink>
      <a:srgbClr val="0E4194"/>
    </a:hlink>
    <a:folHlink>
      <a:srgbClr val="BBB831"/>
    </a:folHlink>
  </a:clrScheme>
</a:themeOverride>
</file>

<file path=ppt/theme/themeOverride3.xml><?xml version="1.0" encoding="utf-8"?>
<a:themeOverride xmlns:a="http://schemas.openxmlformats.org/drawingml/2006/main">
  <a:clrScheme name="MFF Colour Scheme - Sector 5">
    <a:dk1>
      <a:srgbClr val="BBB831"/>
    </a:dk1>
    <a:lt1>
      <a:srgbClr val="FFFFFF"/>
    </a:lt1>
    <a:dk2>
      <a:srgbClr val="0E4194"/>
    </a:dk2>
    <a:lt2>
      <a:srgbClr val="333333"/>
    </a:lt2>
    <a:accent1>
      <a:srgbClr val="F5AB26"/>
    </a:accent1>
    <a:accent2>
      <a:srgbClr val="66B142"/>
    </a:accent2>
    <a:accent3>
      <a:srgbClr val="D0D962"/>
    </a:accent3>
    <a:accent4>
      <a:srgbClr val="4E4956"/>
    </a:accent4>
    <a:accent5>
      <a:srgbClr val="73625D"/>
    </a:accent5>
    <a:accent6>
      <a:srgbClr val="BAA60B"/>
    </a:accent6>
    <a:hlink>
      <a:srgbClr val="0E4194"/>
    </a:hlink>
    <a:folHlink>
      <a:srgbClr val="BBB83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7191A90CE3448883FF4F632EFAC50" ma:contentTypeVersion="5" ma:contentTypeDescription="Create a new document." ma:contentTypeScope="" ma:versionID="78f3d188c4f58c9786885f2410c32d4f">
  <xsd:schema xmlns:xsd="http://www.w3.org/2001/XMLSchema" xmlns:xs="http://www.w3.org/2001/XMLSchema" xmlns:p="http://schemas.microsoft.com/office/2006/metadata/properties" xmlns:ns2="7f8180a3-749e-432e-946e-31463f6f9ca6" xmlns:ns3="d2527fb1-08f0-4f2a-93c1-7de0dbcceb64" targetNamespace="http://schemas.microsoft.com/office/2006/metadata/properties" ma:root="true" ma:fieldsID="128ae522a733a5f5ee93c18c03320245" ns2:_="" ns3:_="">
    <xsd:import namespace="7f8180a3-749e-432e-946e-31463f6f9ca6"/>
    <xsd:import namespace="d2527fb1-08f0-4f2a-93c1-7de0dbcceb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Description0" minOccurs="0"/>
                <xsd:element ref="ns3:Order0" minOccurs="0"/>
                <xsd:element ref="ns3:EurL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80a3-749e-432e-946e-31463f6f9c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27fb1-08f0-4f2a-93c1-7de0dbcceb64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  <xsd:element name="Order0" ma:index="10" nillable="true" ma:displayName="Order" ma:decimals="0" ma:internalName="Order0">
      <xsd:simpleType>
        <xsd:restriction base="dms:Number"/>
      </xsd:simpleType>
    </xsd:element>
    <xsd:element name="EurLex" ma:index="11" nillable="true" ma:displayName="EurLex" ma:default="0" ma:internalName="EurLex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2527fb1-08f0-4f2a-93c1-7de0dbcceb64">Presentation of Mihail Dumitru in the SCA on 20 Jan 2020</Description0>
    <EurLex xmlns="d2527fb1-08f0-4f2a-93c1-7de0dbcceb64">false</EurLex>
    <Order0 xmlns="d2527fb1-08f0-4f2a-93c1-7de0dbcceb64" xsi:nil="true"/>
  </documentManagement>
</p:properties>
</file>

<file path=customXml/itemProps1.xml><?xml version="1.0" encoding="utf-8"?>
<ds:datastoreItem xmlns:ds="http://schemas.openxmlformats.org/officeDocument/2006/customXml" ds:itemID="{6D54D6DF-92D3-470F-B754-C17FD412E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180a3-749e-432e-946e-31463f6f9ca6"/>
    <ds:schemaRef ds:uri="d2527fb1-08f0-4f2a-93c1-7de0dbcce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CE132-11DD-4E8C-926D-19B768857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8103DF-63BC-456B-8D25-F633EB6D451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2527fb1-08f0-4f2a-93c1-7de0dbcceb64"/>
    <ds:schemaRef ds:uri="http://purl.org/dc/terms/"/>
    <ds:schemaRef ds:uri="7f8180a3-749e-432e-946e-31463f6f9ca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12321</TotalTime>
  <Words>583</Words>
  <Application>Microsoft Office PowerPoint</Application>
  <PresentationFormat>Widescreen</PresentationFormat>
  <Paragraphs>106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EC Square Sans Pro</vt:lpstr>
      <vt:lpstr>EC Square Sans Pro bold</vt:lpstr>
      <vt:lpstr>EC Square Sans Pro Light</vt:lpstr>
      <vt:lpstr>EC Square Sans Pro Medium</vt:lpstr>
      <vt:lpstr>Helvetica</vt:lpstr>
      <vt:lpstr>Helvetica Neue Medium</vt:lpstr>
      <vt:lpstr>Times New Roman</vt:lpstr>
      <vt:lpstr>Verdana</vt:lpstr>
      <vt:lpstr>Wingdings</vt:lpstr>
      <vt:lpstr>Blank</vt:lpstr>
      <vt:lpstr> Green Agenda for the Western Balkans   2nd Balkan Rural Parliament  15 June 2021</vt:lpstr>
      <vt:lpstr>PowerPoint Presentation</vt:lpstr>
      <vt:lpstr>  Decarbonisation &amp; circular economy</vt:lpstr>
      <vt:lpstr>  Depollution &amp; Biodiversity</vt:lpstr>
      <vt:lpstr>  Sustainable food systems and rural areas - main initiatives</vt:lpstr>
      <vt:lpstr>  Mechanisms of implementation </vt:lpstr>
      <vt:lpstr>PowerPoint Presentation</vt:lpstr>
      <vt:lpstr>  The role of IPA &amp; IPARD in implementing Green Agenda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Ana</cp:lastModifiedBy>
  <cp:revision>1245</cp:revision>
  <cp:lastPrinted>2020-01-20T07:42:44Z</cp:lastPrinted>
  <dcterms:created xsi:type="dcterms:W3CDTF">2018-03-19T13:44:15Z</dcterms:created>
  <dcterms:modified xsi:type="dcterms:W3CDTF">2021-06-18T20:25:42Z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0x010100D8B7191A90CE3448883FF4F632EFAC50</vt:lpwstr>
  </property>
</Properties>
</file>