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6" r:id="rId2"/>
    <p:sldId id="358" r:id="rId3"/>
    <p:sldId id="362" r:id="rId4"/>
    <p:sldId id="363" r:id="rId5"/>
    <p:sldId id="364" r:id="rId6"/>
  </p:sldIdLst>
  <p:sldSz cx="9144000" cy="6858000" type="screen4x3"/>
  <p:notesSz cx="6797675" cy="9926638"/>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21" autoAdjust="0"/>
    <p:restoredTop sz="94206" autoAdjust="0"/>
  </p:normalViewPr>
  <p:slideViewPr>
    <p:cSldViewPr>
      <p:cViewPr varScale="1">
        <p:scale>
          <a:sx n="78" d="100"/>
          <a:sy n="78" d="100"/>
        </p:scale>
        <p:origin x="183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8D5125B-829B-4B0A-9C6B-9A2F1941779C}" type="datetimeFigureOut">
              <a:rPr lang="mk-MK" smtClean="0"/>
              <a:pPr/>
              <a:t>18.6.2021</a:t>
            </a:fld>
            <a:endParaRPr lang="mk-MK"/>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mk-MK"/>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AA88FE0-4768-4797-A2A8-232CEDF26688}" type="slidenum">
              <a:rPr lang="mk-MK" smtClean="0"/>
              <a:pPr/>
              <a:t>‹#›</a:t>
            </a:fld>
            <a:endParaRPr lang="mk-MK"/>
          </a:p>
        </p:txBody>
      </p:sp>
    </p:spTree>
    <p:extLst>
      <p:ext uri="{BB962C8B-B14F-4D97-AF65-F5344CB8AC3E}">
        <p14:creationId xmlns:p14="http://schemas.microsoft.com/office/powerpoint/2010/main" val="2183829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8EA1921-22FD-4D7B-B6F1-7B58410D3D95}" type="datetimeFigureOut">
              <a:rPr lang="mk-MK" smtClean="0"/>
              <a:pPr/>
              <a:t>18.6.2021</a:t>
            </a:fld>
            <a:endParaRPr lang="mk-MK"/>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FCC6DB3-ADFD-4B50-9580-413BC339607A}" type="slidenum">
              <a:rPr lang="mk-MK" smtClean="0"/>
              <a:pPr/>
              <a:t>‹#›</a:t>
            </a:fld>
            <a:endParaRPr lang="mk-MK"/>
          </a:p>
        </p:txBody>
      </p:sp>
    </p:spTree>
    <p:extLst>
      <p:ext uri="{BB962C8B-B14F-4D97-AF65-F5344CB8AC3E}">
        <p14:creationId xmlns:p14="http://schemas.microsoft.com/office/powerpoint/2010/main" val="3315613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mk-MK"/>
          </a:p>
        </p:txBody>
      </p:sp>
      <p:sp>
        <p:nvSpPr>
          <p:cNvPr id="4" name="Date Placeholder 3"/>
          <p:cNvSpPr>
            <a:spLocks noGrp="1"/>
          </p:cNvSpPr>
          <p:nvPr>
            <p:ph type="dt" sz="half" idx="10"/>
          </p:nvPr>
        </p:nvSpPr>
        <p:spPr/>
        <p:txBody>
          <a:bodyPr/>
          <a:lstStyle/>
          <a:p>
            <a:r>
              <a:rPr lang="mk-MK"/>
              <a:t>11.09.2013</a:t>
            </a:r>
          </a:p>
        </p:txBody>
      </p:sp>
      <p:sp>
        <p:nvSpPr>
          <p:cNvPr id="5" name="Footer Placeholder 4"/>
          <p:cNvSpPr>
            <a:spLocks noGrp="1"/>
          </p:cNvSpPr>
          <p:nvPr>
            <p:ph type="ftr" sz="quarter" idx="11"/>
          </p:nvPr>
        </p:nvSpPr>
        <p:spPr/>
        <p:txBody>
          <a:bodyPr/>
          <a:lstStyle/>
          <a:p>
            <a:r>
              <a:rPr lang="en-US"/>
              <a:t>27th SWG Assembly Session</a:t>
            </a:r>
            <a:endParaRPr lang="mk-MK"/>
          </a:p>
        </p:txBody>
      </p:sp>
      <p:sp>
        <p:nvSpPr>
          <p:cNvPr id="6" name="Slide Number Placeholder 5"/>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p:cNvSpPr>
            <a:spLocks noGrp="1"/>
          </p:cNvSpPr>
          <p:nvPr>
            <p:ph type="dt" sz="half" idx="10"/>
          </p:nvPr>
        </p:nvSpPr>
        <p:spPr/>
        <p:txBody>
          <a:bodyPr/>
          <a:lstStyle/>
          <a:p>
            <a:r>
              <a:rPr lang="mk-MK"/>
              <a:t>11.09.2013</a:t>
            </a:r>
          </a:p>
        </p:txBody>
      </p:sp>
      <p:sp>
        <p:nvSpPr>
          <p:cNvPr id="5" name="Footer Placeholder 4"/>
          <p:cNvSpPr>
            <a:spLocks noGrp="1"/>
          </p:cNvSpPr>
          <p:nvPr>
            <p:ph type="ftr" sz="quarter" idx="11"/>
          </p:nvPr>
        </p:nvSpPr>
        <p:spPr/>
        <p:txBody>
          <a:bodyPr/>
          <a:lstStyle/>
          <a:p>
            <a:r>
              <a:rPr lang="en-US"/>
              <a:t>27th SWG Assembly Session</a:t>
            </a:r>
            <a:endParaRPr lang="mk-MK"/>
          </a:p>
        </p:txBody>
      </p:sp>
      <p:sp>
        <p:nvSpPr>
          <p:cNvPr id="6" name="Slide Number Placeholder 5"/>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p:cNvSpPr>
            <a:spLocks noGrp="1"/>
          </p:cNvSpPr>
          <p:nvPr>
            <p:ph type="dt" sz="half" idx="10"/>
          </p:nvPr>
        </p:nvSpPr>
        <p:spPr/>
        <p:txBody>
          <a:bodyPr/>
          <a:lstStyle/>
          <a:p>
            <a:r>
              <a:rPr lang="mk-MK"/>
              <a:t>11.09.2013</a:t>
            </a:r>
          </a:p>
        </p:txBody>
      </p:sp>
      <p:sp>
        <p:nvSpPr>
          <p:cNvPr id="5" name="Footer Placeholder 4"/>
          <p:cNvSpPr>
            <a:spLocks noGrp="1"/>
          </p:cNvSpPr>
          <p:nvPr>
            <p:ph type="ftr" sz="quarter" idx="11"/>
          </p:nvPr>
        </p:nvSpPr>
        <p:spPr/>
        <p:txBody>
          <a:bodyPr/>
          <a:lstStyle/>
          <a:p>
            <a:r>
              <a:rPr lang="en-US"/>
              <a:t>27th SWG Assembly Session</a:t>
            </a:r>
            <a:endParaRPr lang="mk-MK"/>
          </a:p>
        </p:txBody>
      </p:sp>
      <p:sp>
        <p:nvSpPr>
          <p:cNvPr id="6" name="Slide Number Placeholder 5"/>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k-MK"/>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p:cNvSpPr>
            <a:spLocks noGrp="1"/>
          </p:cNvSpPr>
          <p:nvPr>
            <p:ph type="dt" sz="half" idx="10"/>
          </p:nvPr>
        </p:nvSpPr>
        <p:spPr/>
        <p:txBody>
          <a:bodyPr/>
          <a:lstStyle/>
          <a:p>
            <a:r>
              <a:rPr lang="mk-MK"/>
              <a:t>11.09.2013</a:t>
            </a:r>
          </a:p>
        </p:txBody>
      </p:sp>
      <p:sp>
        <p:nvSpPr>
          <p:cNvPr id="5" name="Footer Placeholder 4"/>
          <p:cNvSpPr>
            <a:spLocks noGrp="1"/>
          </p:cNvSpPr>
          <p:nvPr>
            <p:ph type="ftr" sz="quarter" idx="11"/>
          </p:nvPr>
        </p:nvSpPr>
        <p:spPr/>
        <p:txBody>
          <a:bodyPr/>
          <a:lstStyle/>
          <a:p>
            <a:r>
              <a:rPr lang="en-US"/>
              <a:t>27th SWG Assembly Session</a:t>
            </a:r>
            <a:endParaRPr lang="mk-MK"/>
          </a:p>
        </p:txBody>
      </p:sp>
      <p:sp>
        <p:nvSpPr>
          <p:cNvPr id="6" name="Slide Number Placeholder 5"/>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mk-MK"/>
              <a:t>11.09.2013</a:t>
            </a:r>
          </a:p>
        </p:txBody>
      </p:sp>
      <p:sp>
        <p:nvSpPr>
          <p:cNvPr id="5" name="Footer Placeholder 4"/>
          <p:cNvSpPr>
            <a:spLocks noGrp="1"/>
          </p:cNvSpPr>
          <p:nvPr>
            <p:ph type="ftr" sz="quarter" idx="11"/>
          </p:nvPr>
        </p:nvSpPr>
        <p:spPr/>
        <p:txBody>
          <a:bodyPr/>
          <a:lstStyle/>
          <a:p>
            <a:r>
              <a:rPr lang="en-US"/>
              <a:t>27th SWG Assembly Session</a:t>
            </a:r>
            <a:endParaRPr lang="mk-MK"/>
          </a:p>
        </p:txBody>
      </p:sp>
      <p:sp>
        <p:nvSpPr>
          <p:cNvPr id="6" name="Slide Number Placeholder 5"/>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Date Placeholder 4"/>
          <p:cNvSpPr>
            <a:spLocks noGrp="1"/>
          </p:cNvSpPr>
          <p:nvPr>
            <p:ph type="dt" sz="half" idx="10"/>
          </p:nvPr>
        </p:nvSpPr>
        <p:spPr/>
        <p:txBody>
          <a:bodyPr/>
          <a:lstStyle/>
          <a:p>
            <a:r>
              <a:rPr lang="mk-MK"/>
              <a:t>11.09.2013</a:t>
            </a:r>
          </a:p>
        </p:txBody>
      </p:sp>
      <p:sp>
        <p:nvSpPr>
          <p:cNvPr id="6" name="Footer Placeholder 5"/>
          <p:cNvSpPr>
            <a:spLocks noGrp="1"/>
          </p:cNvSpPr>
          <p:nvPr>
            <p:ph type="ftr" sz="quarter" idx="11"/>
          </p:nvPr>
        </p:nvSpPr>
        <p:spPr/>
        <p:txBody>
          <a:bodyPr/>
          <a:lstStyle/>
          <a:p>
            <a:r>
              <a:rPr lang="en-US"/>
              <a:t>27th SWG Assembly Session</a:t>
            </a:r>
            <a:endParaRPr lang="mk-MK"/>
          </a:p>
        </p:txBody>
      </p:sp>
      <p:sp>
        <p:nvSpPr>
          <p:cNvPr id="7" name="Slide Number Placeholder 6"/>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Date Placeholder 6"/>
          <p:cNvSpPr>
            <a:spLocks noGrp="1"/>
          </p:cNvSpPr>
          <p:nvPr>
            <p:ph type="dt" sz="half" idx="10"/>
          </p:nvPr>
        </p:nvSpPr>
        <p:spPr/>
        <p:txBody>
          <a:bodyPr/>
          <a:lstStyle/>
          <a:p>
            <a:r>
              <a:rPr lang="mk-MK"/>
              <a:t>11.09.2013</a:t>
            </a:r>
          </a:p>
        </p:txBody>
      </p:sp>
      <p:sp>
        <p:nvSpPr>
          <p:cNvPr id="8" name="Footer Placeholder 7"/>
          <p:cNvSpPr>
            <a:spLocks noGrp="1"/>
          </p:cNvSpPr>
          <p:nvPr>
            <p:ph type="ftr" sz="quarter" idx="11"/>
          </p:nvPr>
        </p:nvSpPr>
        <p:spPr/>
        <p:txBody>
          <a:bodyPr/>
          <a:lstStyle/>
          <a:p>
            <a:r>
              <a:rPr lang="en-US"/>
              <a:t>27th SWG Assembly Session</a:t>
            </a:r>
            <a:endParaRPr lang="mk-MK"/>
          </a:p>
        </p:txBody>
      </p:sp>
      <p:sp>
        <p:nvSpPr>
          <p:cNvPr id="9" name="Slide Number Placeholder 8"/>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mk-MK"/>
          </a:p>
        </p:txBody>
      </p:sp>
      <p:sp>
        <p:nvSpPr>
          <p:cNvPr id="3" name="Date Placeholder 2"/>
          <p:cNvSpPr>
            <a:spLocks noGrp="1"/>
          </p:cNvSpPr>
          <p:nvPr>
            <p:ph type="dt" sz="half" idx="10"/>
          </p:nvPr>
        </p:nvSpPr>
        <p:spPr/>
        <p:txBody>
          <a:bodyPr/>
          <a:lstStyle/>
          <a:p>
            <a:r>
              <a:rPr lang="mk-MK"/>
              <a:t>11.09.2013</a:t>
            </a:r>
          </a:p>
        </p:txBody>
      </p:sp>
      <p:sp>
        <p:nvSpPr>
          <p:cNvPr id="4" name="Footer Placeholder 3"/>
          <p:cNvSpPr>
            <a:spLocks noGrp="1"/>
          </p:cNvSpPr>
          <p:nvPr>
            <p:ph type="ftr" sz="quarter" idx="11"/>
          </p:nvPr>
        </p:nvSpPr>
        <p:spPr/>
        <p:txBody>
          <a:bodyPr/>
          <a:lstStyle/>
          <a:p>
            <a:r>
              <a:rPr lang="en-US"/>
              <a:t>27th SWG Assembly Session</a:t>
            </a:r>
            <a:endParaRPr lang="mk-MK"/>
          </a:p>
        </p:txBody>
      </p:sp>
      <p:sp>
        <p:nvSpPr>
          <p:cNvPr id="5" name="Slide Number Placeholder 4"/>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mk-MK"/>
              <a:t>11.09.2013</a:t>
            </a:r>
          </a:p>
        </p:txBody>
      </p:sp>
      <p:sp>
        <p:nvSpPr>
          <p:cNvPr id="3" name="Footer Placeholder 2"/>
          <p:cNvSpPr>
            <a:spLocks noGrp="1"/>
          </p:cNvSpPr>
          <p:nvPr>
            <p:ph type="ftr" sz="quarter" idx="11"/>
          </p:nvPr>
        </p:nvSpPr>
        <p:spPr/>
        <p:txBody>
          <a:bodyPr/>
          <a:lstStyle/>
          <a:p>
            <a:r>
              <a:rPr lang="en-US"/>
              <a:t>27th SWG Assembly Session</a:t>
            </a:r>
            <a:endParaRPr lang="mk-MK"/>
          </a:p>
        </p:txBody>
      </p:sp>
      <p:sp>
        <p:nvSpPr>
          <p:cNvPr id="4" name="Slide Number Placeholder 3"/>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mk-MK"/>
              <a:t>11.09.2013</a:t>
            </a:r>
          </a:p>
        </p:txBody>
      </p:sp>
      <p:sp>
        <p:nvSpPr>
          <p:cNvPr id="6" name="Footer Placeholder 5"/>
          <p:cNvSpPr>
            <a:spLocks noGrp="1"/>
          </p:cNvSpPr>
          <p:nvPr>
            <p:ph type="ftr" sz="quarter" idx="11"/>
          </p:nvPr>
        </p:nvSpPr>
        <p:spPr/>
        <p:txBody>
          <a:bodyPr/>
          <a:lstStyle/>
          <a:p>
            <a:r>
              <a:rPr lang="en-US"/>
              <a:t>27th SWG Assembly Session</a:t>
            </a:r>
            <a:endParaRPr lang="mk-MK"/>
          </a:p>
        </p:txBody>
      </p:sp>
      <p:sp>
        <p:nvSpPr>
          <p:cNvPr id="7" name="Slide Number Placeholder 6"/>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mk-MK"/>
              <a:t>11.09.2013</a:t>
            </a:r>
          </a:p>
        </p:txBody>
      </p:sp>
      <p:sp>
        <p:nvSpPr>
          <p:cNvPr id="6" name="Footer Placeholder 5"/>
          <p:cNvSpPr>
            <a:spLocks noGrp="1"/>
          </p:cNvSpPr>
          <p:nvPr>
            <p:ph type="ftr" sz="quarter" idx="11"/>
          </p:nvPr>
        </p:nvSpPr>
        <p:spPr/>
        <p:txBody>
          <a:bodyPr/>
          <a:lstStyle/>
          <a:p>
            <a:r>
              <a:rPr lang="en-US"/>
              <a:t>27th SWG Assembly Session</a:t>
            </a:r>
            <a:endParaRPr lang="mk-MK"/>
          </a:p>
        </p:txBody>
      </p:sp>
      <p:sp>
        <p:nvSpPr>
          <p:cNvPr id="7" name="Slide Number Placeholder 6"/>
          <p:cNvSpPr>
            <a:spLocks noGrp="1"/>
          </p:cNvSpPr>
          <p:nvPr>
            <p:ph type="sldNum" sz="quarter" idx="12"/>
          </p:nvPr>
        </p:nvSpPr>
        <p:spPr/>
        <p:txBody>
          <a:bodyPr/>
          <a:lstStyle/>
          <a:p>
            <a:fld id="{93B2FC2F-7273-483C-903D-E14B4222D01E}" type="slidenum">
              <a:rPr lang="mk-MK" smtClean="0"/>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mk-MK"/>
              <a:t>11.09.2013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27th SWG Assembly Session</a:t>
            </a:r>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2FC2F-7273-483C-903D-E14B4222D01E}" type="slidenum">
              <a:rPr lang="mk-MK" smtClean="0"/>
              <a:pPr/>
              <a:t>‹#›</a:t>
            </a:fld>
            <a:endParaRPr lang="mk-M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erural.org/wp-content/uploads/2018/06/LEADER-Report-WEB.pdf"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960" y="1628800"/>
            <a:ext cx="7346264" cy="3672408"/>
          </a:xfrm>
        </p:spPr>
        <p:txBody>
          <a:bodyPr>
            <a:noAutofit/>
          </a:bodyPr>
          <a:lstStyle/>
          <a:p>
            <a:r>
              <a:rPr lang="en-US" sz="26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Boosting the capacities to implement CLLD/LEADER in the Western Balkans</a:t>
            </a:r>
            <a:br>
              <a:rPr lang="en-US" sz="1800" b="1" i="1" dirty="0">
                <a:solidFill>
                  <a:srgbClr val="008000"/>
                </a:solidFill>
                <a:ea typeface="Times New Roman" panose="02020603050405020304" pitchFamily="18" charset="0"/>
                <a:cs typeface="Times New Roman" panose="02020603050405020304" pitchFamily="18" charset="0"/>
              </a:rPr>
            </a:br>
            <a:br>
              <a:rPr lang="en-US" sz="1800" b="1" i="1" dirty="0">
                <a:solidFill>
                  <a:srgbClr val="008000"/>
                </a:solidFill>
                <a:ea typeface="Times New Roman" panose="02020603050405020304" pitchFamily="18" charset="0"/>
                <a:cs typeface="Times New Roman" panose="02020603050405020304" pitchFamily="18" charset="0"/>
              </a:rPr>
            </a:br>
            <a:r>
              <a:rPr lang="en-US" sz="1800" b="1" i="1" dirty="0">
                <a:solidFill>
                  <a:srgbClr val="008000"/>
                </a:solidFill>
                <a:ea typeface="Times New Roman" panose="02020603050405020304" pitchFamily="18" charset="0"/>
                <a:cs typeface="Times New Roman" panose="02020603050405020304" pitchFamily="18" charset="0"/>
              </a:rPr>
              <a:t>Presentation during the </a:t>
            </a:r>
            <a:br>
              <a:rPr lang="en-US" sz="1800" b="1" i="1" dirty="0">
                <a:solidFill>
                  <a:srgbClr val="008000"/>
                </a:solidFill>
                <a:ea typeface="Times New Roman" panose="02020603050405020304" pitchFamily="18" charset="0"/>
                <a:cs typeface="Times New Roman" panose="02020603050405020304" pitchFamily="18" charset="0"/>
              </a:rPr>
            </a:br>
            <a:r>
              <a:rPr lang="en-GB" sz="20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2</a:t>
            </a:r>
            <a:r>
              <a:rPr lang="en-GB" sz="2000" b="1" i="1" baseline="30000" dirty="0">
                <a:solidFill>
                  <a:srgbClr val="FF0000"/>
                </a:solidFill>
                <a:latin typeface="Arial" panose="020B0604020202020204" pitchFamily="34" charset="0"/>
                <a:ea typeface="Times New Roman" panose="02020603050405020304" pitchFamily="18" charset="0"/>
                <a:cs typeface="Arial" panose="020B0604020202020204" pitchFamily="34" charset="0"/>
              </a:rPr>
              <a:t>nd</a:t>
            </a:r>
            <a:r>
              <a:rPr lang="en-GB" sz="20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 Balkan Rural Parliament</a:t>
            </a:r>
            <a:br>
              <a:rPr lang="en-GB" sz="1800" b="1" i="1" dirty="0">
                <a:solidFill>
                  <a:srgbClr val="008000"/>
                </a:solidFill>
                <a:latin typeface="Arial" panose="020B0604020202020204" pitchFamily="34" charset="0"/>
                <a:ea typeface="Times New Roman" panose="02020603050405020304" pitchFamily="18" charset="0"/>
                <a:cs typeface="Arial" panose="020B0604020202020204" pitchFamily="34" charset="0"/>
              </a:rPr>
            </a:br>
            <a:r>
              <a:rPr lang="en-GB" sz="1800" b="1" i="1" dirty="0">
                <a:solidFill>
                  <a:srgbClr val="008000"/>
                </a:solidFill>
                <a:latin typeface="Arial" panose="020B0604020202020204" pitchFamily="34" charset="0"/>
                <a:ea typeface="Times New Roman" panose="02020603050405020304" pitchFamily="18" charset="0"/>
                <a:cs typeface="Arial" panose="020B0604020202020204" pitchFamily="34" charset="0"/>
              </a:rPr>
              <a:t>15-16 June 2021</a:t>
            </a:r>
            <a:br>
              <a:rPr lang="en-GB" sz="1800" b="1" dirty="0">
                <a:solidFill>
                  <a:srgbClr val="008000"/>
                </a:solidFill>
                <a:latin typeface="Arial" panose="020B0604020202020204" pitchFamily="34" charset="0"/>
                <a:ea typeface="Times New Roman" panose="02020603050405020304" pitchFamily="18" charset="0"/>
                <a:cs typeface="Arial" panose="020B0604020202020204" pitchFamily="34" charset="0"/>
              </a:rPr>
            </a:br>
            <a:br>
              <a:rPr lang="en-GB" sz="1800" b="1" dirty="0">
                <a:solidFill>
                  <a:srgbClr val="008000"/>
                </a:solidFill>
                <a:latin typeface="Arial" panose="020B0604020202020204" pitchFamily="34" charset="0"/>
                <a:ea typeface="Times New Roman" panose="02020603050405020304" pitchFamily="18" charset="0"/>
                <a:cs typeface="Arial" panose="020B0604020202020204" pitchFamily="34" charset="0"/>
              </a:rPr>
            </a:br>
            <a:br>
              <a:rPr lang="en-GB" sz="1800" b="1" dirty="0">
                <a:solidFill>
                  <a:srgbClr val="008000"/>
                </a:solidFill>
                <a:latin typeface="Arial" panose="020B0604020202020204" pitchFamily="34" charset="0"/>
                <a:ea typeface="Times New Roman" panose="02020603050405020304" pitchFamily="18" charset="0"/>
                <a:cs typeface="Arial" panose="020B0604020202020204" pitchFamily="34" charset="0"/>
              </a:rPr>
            </a:br>
            <a:br>
              <a:rPr lang="en-GB" sz="1800" b="1" dirty="0">
                <a:solidFill>
                  <a:srgbClr val="008000"/>
                </a:solidFill>
                <a:latin typeface="Arial" panose="020B0604020202020204" pitchFamily="34" charset="0"/>
                <a:ea typeface="Times New Roman" panose="02020603050405020304" pitchFamily="18" charset="0"/>
                <a:cs typeface="Arial" panose="020B0604020202020204" pitchFamily="34" charset="0"/>
              </a:rPr>
            </a:br>
            <a:br>
              <a:rPr lang="en-GB" sz="1800" b="1" dirty="0">
                <a:solidFill>
                  <a:srgbClr val="008000"/>
                </a:solidFill>
                <a:latin typeface="Arial" panose="020B0604020202020204" pitchFamily="34" charset="0"/>
                <a:ea typeface="Times New Roman" panose="02020603050405020304" pitchFamily="18" charset="0"/>
                <a:cs typeface="Arial" panose="020B0604020202020204" pitchFamily="34" charset="0"/>
              </a:rPr>
            </a:br>
            <a:r>
              <a:rPr lang="en-GB" sz="1800" b="1" dirty="0">
                <a:solidFill>
                  <a:srgbClr val="008000"/>
                </a:solidFill>
                <a:latin typeface="Arial" panose="020B0604020202020204" pitchFamily="34" charset="0"/>
                <a:ea typeface="Times New Roman" panose="02020603050405020304" pitchFamily="18" charset="0"/>
                <a:cs typeface="Arial" panose="020B0604020202020204" pitchFamily="34" charset="0"/>
              </a:rPr>
              <a:t>Robert Lukesch       Hannes Lorenzen       Petar Gjorgievski</a:t>
            </a:r>
            <a:endParaRPr lang="x-none" sz="1800" b="1" i="1" dirty="0">
              <a:solidFill>
                <a:srgbClr val="008000"/>
              </a:solidFill>
              <a:latin typeface="Arial" panose="020B0604020202020204" pitchFamily="34" charset="0"/>
              <a:cs typeface="Arial" panose="020B0604020202020204" pitchFamily="34" charset="0"/>
            </a:endParaRPr>
          </a:p>
        </p:txBody>
      </p:sp>
      <p:pic>
        <p:nvPicPr>
          <p:cNvPr id="12" name="Grafik 31">
            <a:extLst>
              <a:ext uri="{FF2B5EF4-FFF2-40B4-BE49-F238E27FC236}">
                <a16:creationId xmlns:a16="http://schemas.microsoft.com/office/drawing/2014/main" id="{8E9ABB58-D2D2-514A-98EE-120EE2C2B2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06824" y="6139855"/>
            <a:ext cx="794256" cy="504056"/>
          </a:xfrm>
          <a:prstGeom prst="rect">
            <a:avLst/>
          </a:prstGeom>
          <a:noFill/>
          <a:ln w="9525">
            <a:noFill/>
            <a:miter lim="800000"/>
            <a:headEnd/>
            <a:tailEnd/>
          </a:ln>
        </p:spPr>
      </p:pic>
      <p:pic>
        <p:nvPicPr>
          <p:cNvPr id="13" name="Picture 12">
            <a:extLst>
              <a:ext uri="{FF2B5EF4-FFF2-40B4-BE49-F238E27FC236}">
                <a16:creationId xmlns:a16="http://schemas.microsoft.com/office/drawing/2014/main" id="{D90DEF0D-DAAA-4F43-AEEE-3D053E50D8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512" y="6139856"/>
            <a:ext cx="1295424" cy="621790"/>
          </a:xfrm>
          <a:prstGeom prst="rect">
            <a:avLst/>
          </a:prstGeom>
          <a:noFill/>
          <a:ln>
            <a:noFill/>
          </a:ln>
        </p:spPr>
      </p:pic>
      <p:sp>
        <p:nvSpPr>
          <p:cNvPr id="4" name="TextBox 3">
            <a:extLst>
              <a:ext uri="{FF2B5EF4-FFF2-40B4-BE49-F238E27FC236}">
                <a16:creationId xmlns:a16="http://schemas.microsoft.com/office/drawing/2014/main" id="{92862F12-9FB8-E44E-A16B-D7349C5A0D3B}"/>
              </a:ext>
            </a:extLst>
          </p:cNvPr>
          <p:cNvSpPr txBox="1"/>
          <p:nvPr/>
        </p:nvSpPr>
        <p:spPr>
          <a:xfrm>
            <a:off x="6444208" y="5733256"/>
            <a:ext cx="1295425" cy="246221"/>
          </a:xfrm>
          <a:prstGeom prst="rect">
            <a:avLst/>
          </a:prstGeom>
          <a:noFill/>
        </p:spPr>
        <p:txBody>
          <a:bodyPr wrap="square" rtlCol="0">
            <a:spAutoFit/>
          </a:bodyPr>
          <a:lstStyle/>
          <a:p>
            <a:r>
              <a:rPr lang="en-US" sz="1000" dirty="0"/>
              <a:t>Supported by:</a:t>
            </a:r>
          </a:p>
        </p:txBody>
      </p:sp>
      <p:pic>
        <p:nvPicPr>
          <p:cNvPr id="9" name="Picture 8" descr="Diagram&#10;&#10;Description automatically generated with low confidence"/>
          <p:cNvPicPr/>
          <p:nvPr/>
        </p:nvPicPr>
        <p:blipFill>
          <a:blip r:embed="rId4">
            <a:extLst>
              <a:ext uri="{28A0092B-C50C-407E-A947-70E740481C1C}">
                <a14:useLocalDpi xmlns:a14="http://schemas.microsoft.com/office/drawing/2010/main" val="0"/>
              </a:ext>
            </a:extLst>
          </a:blip>
          <a:srcRect/>
          <a:stretch>
            <a:fillRect/>
          </a:stretch>
        </p:blipFill>
        <p:spPr bwMode="auto">
          <a:xfrm>
            <a:off x="714136" y="308065"/>
            <a:ext cx="1847850" cy="64833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678" y="1696483"/>
            <a:ext cx="7746296" cy="4747200"/>
          </a:xfrm>
        </p:spPr>
        <p:txBody>
          <a:bodyPr>
            <a:normAutofit fontScale="85000" lnSpcReduction="20000"/>
          </a:bodyPr>
          <a:lstStyle/>
          <a:p>
            <a:pPr>
              <a:lnSpc>
                <a:spcPct val="120000"/>
              </a:lnSpc>
            </a:pPr>
            <a:r>
              <a:rPr lang="en-US" sz="1600" dirty="0"/>
              <a:t>After a thorough assessment across the SEE states concerning the state of the </a:t>
            </a:r>
            <a:r>
              <a:rPr lang="en-US" sz="1600" b="1" dirty="0">
                <a:solidFill>
                  <a:schemeClr val="accent3">
                    <a:lumMod val="75000"/>
                  </a:schemeClr>
                </a:solidFill>
              </a:rPr>
              <a:t>Application of the LEADER Approach in the Western Balkan Countries</a:t>
            </a:r>
            <a:r>
              <a:rPr lang="en-US" sz="1600" dirty="0"/>
              <a:t>, the SWG published, in 2018, a booklet with a comprehensive description of the state of play and policy recommendations. The study is available for download under </a:t>
            </a:r>
            <a:r>
              <a:rPr lang="en-US" sz="1600" dirty="0">
                <a:hlinkClick r:id="rId2"/>
              </a:rPr>
              <a:t>http://seerural.org/wp-content/uploads/2018/06/LEADER-Report-WEB.pdf</a:t>
            </a:r>
            <a:r>
              <a:rPr lang="en-US" sz="1600" dirty="0"/>
              <a:t> </a:t>
            </a:r>
          </a:p>
          <a:p>
            <a:pPr>
              <a:lnSpc>
                <a:spcPct val="120000"/>
              </a:lnSpc>
            </a:pPr>
            <a:endParaRPr lang="en-US" sz="1600" dirty="0"/>
          </a:p>
          <a:p>
            <a:pPr>
              <a:lnSpc>
                <a:spcPct val="120000"/>
              </a:lnSpc>
            </a:pPr>
            <a:r>
              <a:rPr lang="en-US" sz="1600" dirty="0"/>
              <a:t>The SWG intensified its efforts to follow up these recommendations by setting up a </a:t>
            </a:r>
            <a:r>
              <a:rPr lang="en-US" sz="1600" b="1" dirty="0">
                <a:solidFill>
                  <a:schemeClr val="accent3">
                    <a:lumMod val="75000"/>
                  </a:schemeClr>
                </a:solidFill>
              </a:rPr>
              <a:t>Regional Advisory Work Group (REAWG)</a:t>
            </a:r>
            <a:r>
              <a:rPr lang="en-US" sz="1600" dirty="0">
                <a:solidFill>
                  <a:schemeClr val="accent3">
                    <a:lumMod val="75000"/>
                  </a:schemeClr>
                </a:solidFill>
              </a:rPr>
              <a:t> </a:t>
            </a:r>
            <a:r>
              <a:rPr lang="en-US" sz="1600" dirty="0"/>
              <a:t>in 2020 which met five times (three of them online).</a:t>
            </a:r>
          </a:p>
          <a:p>
            <a:pPr>
              <a:lnSpc>
                <a:spcPct val="120000"/>
              </a:lnSpc>
            </a:pPr>
            <a:endParaRPr lang="en-US" sz="1600" dirty="0"/>
          </a:p>
          <a:p>
            <a:pPr>
              <a:lnSpc>
                <a:spcPct val="120000"/>
              </a:lnSpc>
            </a:pPr>
            <a:r>
              <a:rPr lang="en-US" sz="1600" dirty="0"/>
              <a:t>The aim was to establish </a:t>
            </a:r>
            <a:r>
              <a:rPr lang="en-US" sz="1600" b="1" dirty="0">
                <a:solidFill>
                  <a:schemeClr val="accent3">
                    <a:lumMod val="75000"/>
                  </a:schemeClr>
                </a:solidFill>
              </a:rPr>
              <a:t>Road Maps for CLLD/LEADER implementation in each country </a:t>
            </a:r>
            <a:r>
              <a:rPr lang="en-US" sz="1600" dirty="0"/>
              <a:t>together with the key stakeholders at national (entity), local (LAGs and local initiatives) and intermediary level (national and regional rural networks).</a:t>
            </a:r>
          </a:p>
          <a:p>
            <a:pPr>
              <a:lnSpc>
                <a:spcPct val="120000"/>
              </a:lnSpc>
            </a:pPr>
            <a:endParaRPr lang="en-US" sz="1600" dirty="0"/>
          </a:p>
          <a:p>
            <a:pPr>
              <a:lnSpc>
                <a:spcPct val="120000"/>
              </a:lnSpc>
            </a:pPr>
            <a:r>
              <a:rPr lang="en-US" sz="1600" dirty="0"/>
              <a:t>In spite of the hindrances posed by the pandemic during the same period of time, the </a:t>
            </a:r>
            <a:r>
              <a:rPr lang="en-US" sz="1600" b="1" dirty="0">
                <a:solidFill>
                  <a:schemeClr val="accent3">
                    <a:lumMod val="75000"/>
                  </a:schemeClr>
                </a:solidFill>
              </a:rPr>
              <a:t>seven road maps have been thoroughly discussed and developed.</a:t>
            </a:r>
            <a:endParaRPr lang="en-US" sz="1600" dirty="0"/>
          </a:p>
          <a:p>
            <a:pPr>
              <a:lnSpc>
                <a:spcPct val="120000"/>
              </a:lnSpc>
            </a:pPr>
            <a:endParaRPr lang="en-US" sz="1600" dirty="0"/>
          </a:p>
          <a:p>
            <a:pPr>
              <a:lnSpc>
                <a:spcPct val="120000"/>
              </a:lnSpc>
            </a:pPr>
            <a:r>
              <a:rPr lang="en-US" sz="1600" dirty="0"/>
              <a:t>During this final gathering embedded in the second Balkan Rural Parliament session </a:t>
            </a:r>
            <a:r>
              <a:rPr lang="en-US" sz="1600" b="1" dirty="0">
                <a:solidFill>
                  <a:schemeClr val="accent3">
                    <a:lumMod val="75000"/>
                  </a:schemeClr>
                </a:solidFill>
              </a:rPr>
              <a:t>we want to give a new boost to the will and readiness to act in the sense of the road maps for implementing the CLLD/LEADER approach</a:t>
            </a:r>
            <a:r>
              <a:rPr lang="en-US" sz="1600" dirty="0"/>
              <a:t> in Western Balkan countries, using IPARD III as well as other (national or donor-funded) resources in support of local actors, initiatives and networks.</a:t>
            </a:r>
            <a:endParaRPr lang="en-US" sz="1900" i="1" dirty="0"/>
          </a:p>
          <a:p>
            <a:pPr marL="0" indent="0">
              <a:buNone/>
            </a:pPr>
            <a:endParaRPr lang="en-US" sz="1900" i="1" dirty="0"/>
          </a:p>
          <a:p>
            <a:pPr marL="0" indent="0">
              <a:buNone/>
            </a:pPr>
            <a:endParaRPr lang="en-US" sz="1900" i="1" dirty="0"/>
          </a:p>
          <a:p>
            <a:pPr marL="0" indent="0">
              <a:buNone/>
            </a:pPr>
            <a:endParaRPr lang="en-US" sz="1900" i="1" dirty="0"/>
          </a:p>
          <a:p>
            <a:pPr marL="0" indent="0">
              <a:buNone/>
            </a:pPr>
            <a:endParaRPr lang="en-US" sz="1900" i="1" dirty="0"/>
          </a:p>
          <a:p>
            <a:pPr marL="0" indent="0">
              <a:buNone/>
            </a:pPr>
            <a:endParaRPr lang="en-US" sz="1900" i="1" dirty="0"/>
          </a:p>
        </p:txBody>
      </p:sp>
      <p:sp>
        <p:nvSpPr>
          <p:cNvPr id="4" name="Title 1">
            <a:extLst>
              <a:ext uri="{FF2B5EF4-FFF2-40B4-BE49-F238E27FC236}">
                <a16:creationId xmlns:a16="http://schemas.microsoft.com/office/drawing/2014/main" id="{2DC52A99-6812-4FBB-92BF-84C8E6AE8A1E}"/>
              </a:ext>
            </a:extLst>
          </p:cNvPr>
          <p:cNvSpPr txBox="1">
            <a:spLocks/>
          </p:cNvSpPr>
          <p:nvPr/>
        </p:nvSpPr>
        <p:spPr>
          <a:xfrm>
            <a:off x="707316" y="982016"/>
            <a:ext cx="7917293" cy="7169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C00000"/>
                </a:solidFill>
                <a:latin typeface="Arial" pitchFamily="34" charset="0"/>
                <a:cs typeface="Arial" pitchFamily="34" charset="0"/>
              </a:rPr>
              <a:t>Standing Up for LEADER - Background</a:t>
            </a:r>
            <a:endParaRPr lang="en-US" sz="2800" dirty="0">
              <a:solidFill>
                <a:srgbClr val="C00000"/>
              </a:solidFill>
            </a:endParaRPr>
          </a:p>
        </p:txBody>
      </p:sp>
      <p:pic>
        <p:nvPicPr>
          <p:cNvPr id="12" name="Grafik 31">
            <a:extLst>
              <a:ext uri="{FF2B5EF4-FFF2-40B4-BE49-F238E27FC236}">
                <a16:creationId xmlns:a16="http://schemas.microsoft.com/office/drawing/2014/main" id="{8E9ABB58-D2D2-514A-98EE-120EE2C2B24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77107"/>
            <a:ext cx="912361" cy="570062"/>
          </a:xfrm>
          <a:prstGeom prst="rect">
            <a:avLst/>
          </a:prstGeom>
          <a:noFill/>
          <a:ln w="9525">
            <a:noFill/>
            <a:miter lim="800000"/>
            <a:headEnd/>
            <a:tailEnd/>
          </a:ln>
        </p:spPr>
      </p:pic>
      <p:pic>
        <p:nvPicPr>
          <p:cNvPr id="15" name="Picture 14">
            <a:extLst>
              <a:ext uri="{FF2B5EF4-FFF2-40B4-BE49-F238E27FC236}">
                <a16:creationId xmlns:a16="http://schemas.microsoft.com/office/drawing/2014/main" id="{D90DEF0D-DAAA-4F43-AEEE-3D053E50D82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949" y="89192"/>
            <a:ext cx="1488051" cy="703214"/>
          </a:xfrm>
          <a:prstGeom prst="rect">
            <a:avLst/>
          </a:prstGeom>
          <a:noFill/>
          <a:ln>
            <a:noFill/>
          </a:ln>
        </p:spPr>
      </p:pic>
      <p:pic>
        <p:nvPicPr>
          <p:cNvPr id="16" name="Picture 15" descr="Diagram&#10;&#10;Description automatically generated with low confidence"/>
          <p:cNvPicPr/>
          <p:nvPr/>
        </p:nvPicPr>
        <p:blipFill>
          <a:blip r:embed="rId5">
            <a:extLst>
              <a:ext uri="{28A0092B-C50C-407E-A947-70E740481C1C}">
                <a14:useLocalDpi xmlns:a14="http://schemas.microsoft.com/office/drawing/2010/main" val="0"/>
              </a:ext>
            </a:extLst>
          </a:blip>
          <a:srcRect/>
          <a:stretch>
            <a:fillRect/>
          </a:stretch>
        </p:blipFill>
        <p:spPr bwMode="auto">
          <a:xfrm>
            <a:off x="251520" y="116632"/>
            <a:ext cx="1847850" cy="648335"/>
          </a:xfrm>
          <a:prstGeom prst="rect">
            <a:avLst/>
          </a:prstGeom>
          <a:noFill/>
          <a:ln>
            <a:noFill/>
          </a:ln>
        </p:spPr>
      </p:pic>
      <p:pic>
        <p:nvPicPr>
          <p:cNvPr id="17" name="Grafik 31">
            <a:extLst>
              <a:ext uri="{FF2B5EF4-FFF2-40B4-BE49-F238E27FC236}">
                <a16:creationId xmlns:a16="http://schemas.microsoft.com/office/drawing/2014/main" id="{8E9ABB58-D2D2-514A-98EE-120EE2C2B24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9768" y="77107"/>
            <a:ext cx="912361" cy="547818"/>
          </a:xfrm>
          <a:prstGeom prst="rect">
            <a:avLst/>
          </a:prstGeom>
          <a:noFill/>
          <a:ln w="9525">
            <a:noFill/>
            <a:miter lim="800000"/>
            <a:headEnd/>
            <a:tailEnd/>
          </a:ln>
        </p:spPr>
      </p:pic>
      <p:pic>
        <p:nvPicPr>
          <p:cNvPr id="18" name="Picture 17">
            <a:extLst>
              <a:ext uri="{FF2B5EF4-FFF2-40B4-BE49-F238E27FC236}">
                <a16:creationId xmlns:a16="http://schemas.microsoft.com/office/drawing/2014/main" id="{D90DEF0D-DAAA-4F43-AEEE-3D053E50D82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1429" y="89192"/>
            <a:ext cx="1488051" cy="675775"/>
          </a:xfrm>
          <a:prstGeom prst="rect">
            <a:avLst/>
          </a:prstGeom>
          <a:noFill/>
          <a:ln>
            <a:noFill/>
          </a:ln>
        </p:spPr>
      </p:pic>
    </p:spTree>
    <p:extLst>
      <p:ext uri="{BB962C8B-B14F-4D97-AF65-F5344CB8AC3E}">
        <p14:creationId xmlns:p14="http://schemas.microsoft.com/office/powerpoint/2010/main" val="25431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27235"/>
            <a:ext cx="8352927" cy="4999985"/>
          </a:xfrm>
        </p:spPr>
        <p:txBody>
          <a:bodyPr>
            <a:normAutofit fontScale="92500"/>
          </a:bodyPr>
          <a:lstStyle/>
          <a:p>
            <a:r>
              <a:rPr lang="en-US" sz="1600" dirty="0"/>
              <a:t>The preparative actions to establish the legislative and regulatory premises for IPARD accreditation are </a:t>
            </a:r>
            <a:r>
              <a:rPr lang="en-US" sz="1600" b="1" dirty="0">
                <a:solidFill>
                  <a:schemeClr val="accent3">
                    <a:lumMod val="75000"/>
                  </a:schemeClr>
                </a:solidFill>
              </a:rPr>
              <a:t>progressing</a:t>
            </a:r>
            <a:r>
              <a:rPr lang="en-US" sz="1600" dirty="0"/>
              <a:t> in most countries, </a:t>
            </a:r>
            <a:r>
              <a:rPr lang="en-US" sz="1600" b="1" dirty="0">
                <a:solidFill>
                  <a:schemeClr val="accent3">
                    <a:lumMod val="75000"/>
                  </a:schemeClr>
                </a:solidFill>
              </a:rPr>
              <a:t>but</a:t>
            </a:r>
            <a:r>
              <a:rPr lang="en-US" sz="1600" dirty="0"/>
              <a:t> </a:t>
            </a:r>
            <a:r>
              <a:rPr lang="en-US" sz="1600" b="1" dirty="0">
                <a:solidFill>
                  <a:schemeClr val="accent3">
                    <a:lumMod val="75000"/>
                  </a:schemeClr>
                </a:solidFill>
              </a:rPr>
              <a:t>far slower than expected</a:t>
            </a:r>
            <a:r>
              <a:rPr lang="en-US" sz="1600" dirty="0"/>
              <a:t>. The good thing is that the importance to intensify efforts to make LEADER operational is </a:t>
            </a:r>
            <a:r>
              <a:rPr lang="en-US" sz="1600" b="1" dirty="0">
                <a:solidFill>
                  <a:schemeClr val="accent3">
                    <a:lumMod val="75000"/>
                  </a:schemeClr>
                </a:solidFill>
              </a:rPr>
              <a:t>acknowledged everywhere</a:t>
            </a:r>
            <a:r>
              <a:rPr lang="en-US" sz="1600" dirty="0"/>
              <a:t>.</a:t>
            </a:r>
          </a:p>
          <a:p>
            <a:r>
              <a:rPr lang="en-US" sz="1600" dirty="0"/>
              <a:t>The </a:t>
            </a:r>
            <a:r>
              <a:rPr lang="en-US" sz="1600" b="1" dirty="0">
                <a:solidFill>
                  <a:schemeClr val="accent3">
                    <a:lumMod val="75000"/>
                  </a:schemeClr>
                </a:solidFill>
              </a:rPr>
              <a:t>technical assistance measure of IPARD II </a:t>
            </a:r>
            <a:r>
              <a:rPr lang="en-US" sz="1600" dirty="0"/>
              <a:t>has been used in Albania, North Macedonia and Serbia to build LAG capacities and strengthen communication and networking among rural actors.</a:t>
            </a:r>
          </a:p>
          <a:p>
            <a:r>
              <a:rPr lang="en-US" sz="1600" dirty="0"/>
              <a:t>Hopes for accrediting the LEADER measure have been shifted to </a:t>
            </a:r>
            <a:r>
              <a:rPr lang="en-US" sz="1600" b="1" dirty="0">
                <a:solidFill>
                  <a:schemeClr val="accent3">
                    <a:lumMod val="75000"/>
                  </a:schemeClr>
                </a:solidFill>
              </a:rPr>
              <a:t>IPARD III (2021-2027) </a:t>
            </a:r>
            <a:r>
              <a:rPr lang="en-US" sz="1600" dirty="0"/>
              <a:t>with considerable progress visible in North Macedonia and Serbia, to some extent in Albania, but lack of clear perspectives in the other countries.</a:t>
            </a:r>
          </a:p>
          <a:p>
            <a:r>
              <a:rPr lang="en-US" sz="1600" dirty="0"/>
              <a:t>Local initiatives have taken the form of </a:t>
            </a:r>
            <a:r>
              <a:rPr lang="en-US" sz="1600" b="1" dirty="0">
                <a:solidFill>
                  <a:schemeClr val="accent3">
                    <a:lumMod val="75000"/>
                  </a:schemeClr>
                </a:solidFill>
              </a:rPr>
              <a:t>LAGs in Albania, North Macedonia, Serbia</a:t>
            </a:r>
            <a:r>
              <a:rPr lang="en-US" sz="1600" dirty="0"/>
              <a:t>, others have been created in earlier donor-funded projects but are still missing the institutional framework conditions and financial support in which they would be able to operate properly (</a:t>
            </a:r>
            <a:r>
              <a:rPr lang="en-US" sz="1600" dirty="0" err="1"/>
              <a:t>BiH</a:t>
            </a:r>
            <a:r>
              <a:rPr lang="en-US" sz="1600" dirty="0"/>
              <a:t>, Kosovo), but </a:t>
            </a:r>
            <a:r>
              <a:rPr lang="en-US" sz="1600" b="1" dirty="0">
                <a:solidFill>
                  <a:schemeClr val="accent3">
                    <a:lumMod val="75000"/>
                  </a:schemeClr>
                </a:solidFill>
              </a:rPr>
              <a:t>in all countries there are local initiatives </a:t>
            </a:r>
            <a:r>
              <a:rPr lang="en-US" sz="1600" dirty="0"/>
              <a:t>which are already trying or at least have the potential to morph into fully-fledged LAGs pretty soon.</a:t>
            </a:r>
          </a:p>
          <a:p>
            <a:r>
              <a:rPr lang="en-US" sz="1600" dirty="0"/>
              <a:t>In Albania, North Macedonia and Serbia national schemes are supporting </a:t>
            </a:r>
            <a:r>
              <a:rPr lang="en-US" sz="1600" b="1" dirty="0">
                <a:solidFill>
                  <a:schemeClr val="accent3">
                    <a:lumMod val="75000"/>
                  </a:schemeClr>
                </a:solidFill>
              </a:rPr>
              <a:t>LEADER-like activities</a:t>
            </a:r>
            <a:r>
              <a:rPr lang="en-US" sz="1600" dirty="0"/>
              <a:t>, in Kosovo such support is expected for later this year (“IPARD Light” with EU/GIZ support); international donors are still an important source of funding in some countries.</a:t>
            </a:r>
          </a:p>
          <a:p>
            <a:r>
              <a:rPr lang="en-US" sz="1600" b="1" dirty="0">
                <a:solidFill>
                  <a:schemeClr val="accent3">
                    <a:lumMod val="75000"/>
                  </a:schemeClr>
                </a:solidFill>
              </a:rPr>
              <a:t>Awareness raising and capacity building activities </a:t>
            </a:r>
            <a:r>
              <a:rPr lang="en-US" sz="1600" dirty="0"/>
              <a:t>are reported from Albania, Montenegro, North Macedonia and Serbia. In </a:t>
            </a:r>
            <a:r>
              <a:rPr lang="en-US" sz="1600" dirty="0" err="1"/>
              <a:t>BiH</a:t>
            </a:r>
            <a:r>
              <a:rPr lang="en-US" sz="1600" dirty="0"/>
              <a:t> and Kosovo there is the intention to revive networking and capacity building activities alongside renewed efforts of national stakeholders to create the required institutional environment.</a:t>
            </a:r>
            <a:endParaRPr lang="en-US" sz="1900" dirty="0"/>
          </a:p>
          <a:p>
            <a:pPr marL="0" indent="0">
              <a:buNone/>
            </a:pPr>
            <a:endParaRPr lang="en-US" sz="1900" i="1" dirty="0"/>
          </a:p>
          <a:p>
            <a:pPr marL="0" indent="0">
              <a:buNone/>
            </a:pPr>
            <a:endParaRPr lang="en-US" sz="1900" i="1" dirty="0"/>
          </a:p>
          <a:p>
            <a:pPr marL="0" indent="0">
              <a:buNone/>
            </a:pPr>
            <a:endParaRPr lang="en-US" sz="1900" i="1" dirty="0"/>
          </a:p>
          <a:p>
            <a:pPr marL="0" indent="0">
              <a:buNone/>
            </a:pPr>
            <a:endParaRPr lang="en-US" sz="1900" i="1" dirty="0"/>
          </a:p>
        </p:txBody>
      </p:sp>
      <p:sp>
        <p:nvSpPr>
          <p:cNvPr id="4" name="Title 1">
            <a:extLst>
              <a:ext uri="{FF2B5EF4-FFF2-40B4-BE49-F238E27FC236}">
                <a16:creationId xmlns:a16="http://schemas.microsoft.com/office/drawing/2014/main" id="{2DC52A99-6812-4FBB-92BF-84C8E6AE8A1E}"/>
              </a:ext>
            </a:extLst>
          </p:cNvPr>
          <p:cNvSpPr txBox="1">
            <a:spLocks/>
          </p:cNvSpPr>
          <p:nvPr/>
        </p:nvSpPr>
        <p:spPr>
          <a:xfrm>
            <a:off x="707316" y="810320"/>
            <a:ext cx="7917293" cy="7169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C00000"/>
                </a:solidFill>
                <a:latin typeface="Arial" pitchFamily="34" charset="0"/>
                <a:cs typeface="Arial" pitchFamily="34" charset="0"/>
              </a:rPr>
              <a:t>Situation and Trends in SEE countries</a:t>
            </a:r>
            <a:endParaRPr lang="en-US" sz="2800" dirty="0">
              <a:solidFill>
                <a:srgbClr val="C00000"/>
              </a:solidFill>
            </a:endParaRPr>
          </a:p>
        </p:txBody>
      </p:sp>
      <p:pic>
        <p:nvPicPr>
          <p:cNvPr id="12" name="Grafik 31">
            <a:extLst>
              <a:ext uri="{FF2B5EF4-FFF2-40B4-BE49-F238E27FC236}">
                <a16:creationId xmlns:a16="http://schemas.microsoft.com/office/drawing/2014/main" id="{8E9ABB58-D2D2-514A-98EE-120EE2C2B2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77107"/>
            <a:ext cx="912361" cy="570062"/>
          </a:xfrm>
          <a:prstGeom prst="rect">
            <a:avLst/>
          </a:prstGeom>
          <a:noFill/>
          <a:ln w="9525">
            <a:noFill/>
            <a:miter lim="800000"/>
            <a:headEnd/>
            <a:tailEnd/>
          </a:ln>
        </p:spPr>
      </p:pic>
      <p:pic>
        <p:nvPicPr>
          <p:cNvPr id="15" name="Picture 14">
            <a:extLst>
              <a:ext uri="{FF2B5EF4-FFF2-40B4-BE49-F238E27FC236}">
                <a16:creationId xmlns:a16="http://schemas.microsoft.com/office/drawing/2014/main" id="{D90DEF0D-DAAA-4F43-AEEE-3D053E50D8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949" y="89192"/>
            <a:ext cx="1488051" cy="703214"/>
          </a:xfrm>
          <a:prstGeom prst="rect">
            <a:avLst/>
          </a:prstGeom>
          <a:noFill/>
          <a:ln>
            <a:noFill/>
          </a:ln>
        </p:spPr>
      </p:pic>
      <p:pic>
        <p:nvPicPr>
          <p:cNvPr id="16" name="Picture 15" descr="Diagram&#10;&#10;Description automatically generated with low confidence"/>
          <p:cNvPicPr/>
          <p:nvPr/>
        </p:nvPicPr>
        <p:blipFill>
          <a:blip r:embed="rId4">
            <a:extLst>
              <a:ext uri="{28A0092B-C50C-407E-A947-70E740481C1C}">
                <a14:useLocalDpi xmlns:a14="http://schemas.microsoft.com/office/drawing/2010/main" val="0"/>
              </a:ext>
            </a:extLst>
          </a:blip>
          <a:srcRect/>
          <a:stretch>
            <a:fillRect/>
          </a:stretch>
        </p:blipFill>
        <p:spPr bwMode="auto">
          <a:xfrm>
            <a:off x="251520" y="116632"/>
            <a:ext cx="1847850" cy="648335"/>
          </a:xfrm>
          <a:prstGeom prst="rect">
            <a:avLst/>
          </a:prstGeom>
          <a:noFill/>
          <a:ln>
            <a:noFill/>
          </a:ln>
        </p:spPr>
      </p:pic>
      <p:pic>
        <p:nvPicPr>
          <p:cNvPr id="17" name="Grafik 31">
            <a:extLst>
              <a:ext uri="{FF2B5EF4-FFF2-40B4-BE49-F238E27FC236}">
                <a16:creationId xmlns:a16="http://schemas.microsoft.com/office/drawing/2014/main" id="{8E9ABB58-D2D2-514A-98EE-120EE2C2B2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9768" y="77107"/>
            <a:ext cx="912361" cy="547818"/>
          </a:xfrm>
          <a:prstGeom prst="rect">
            <a:avLst/>
          </a:prstGeom>
          <a:noFill/>
          <a:ln w="9525">
            <a:noFill/>
            <a:miter lim="800000"/>
            <a:headEnd/>
            <a:tailEnd/>
          </a:ln>
        </p:spPr>
      </p:pic>
      <p:pic>
        <p:nvPicPr>
          <p:cNvPr id="18" name="Picture 17">
            <a:extLst>
              <a:ext uri="{FF2B5EF4-FFF2-40B4-BE49-F238E27FC236}">
                <a16:creationId xmlns:a16="http://schemas.microsoft.com/office/drawing/2014/main" id="{D90DEF0D-DAAA-4F43-AEEE-3D053E50D8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1429" y="89192"/>
            <a:ext cx="1488051" cy="675775"/>
          </a:xfrm>
          <a:prstGeom prst="rect">
            <a:avLst/>
          </a:prstGeom>
          <a:noFill/>
          <a:ln>
            <a:noFill/>
          </a:ln>
        </p:spPr>
      </p:pic>
    </p:spTree>
    <p:extLst>
      <p:ext uri="{BB962C8B-B14F-4D97-AF65-F5344CB8AC3E}">
        <p14:creationId xmlns:p14="http://schemas.microsoft.com/office/powerpoint/2010/main" val="174028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30952"/>
            <a:ext cx="8360459" cy="4834352"/>
          </a:xfrm>
        </p:spPr>
        <p:txBody>
          <a:bodyPr>
            <a:normAutofit/>
          </a:bodyPr>
          <a:lstStyle/>
          <a:p>
            <a:pPr>
              <a:lnSpc>
                <a:spcPct val="120000"/>
              </a:lnSpc>
            </a:pPr>
            <a:r>
              <a:rPr lang="en-US" sz="1800" b="1" dirty="0">
                <a:solidFill>
                  <a:schemeClr val="accent3">
                    <a:lumMod val="75000"/>
                  </a:schemeClr>
                </a:solidFill>
              </a:rPr>
              <a:t>The pandemic has severely hampered the setting up and implementation of the CLLD/LEADER approach </a:t>
            </a:r>
            <a:r>
              <a:rPr lang="en-US" sz="1800" dirty="0"/>
              <a:t>in all SEE countries. Unfortunately, it struck the most those countries which were already lagging concerning these efforts; in some countries the state of play today is even further away from making LEADER operational than three years ago when the first SWG assessment study on LEADER was published.</a:t>
            </a:r>
          </a:p>
          <a:p>
            <a:pPr>
              <a:lnSpc>
                <a:spcPct val="120000"/>
              </a:lnSpc>
            </a:pPr>
            <a:r>
              <a:rPr lang="en-US" sz="1800" dirty="0"/>
              <a:t>The pandemic is certainly not the only reason why these efforts have slowed down or even been stalled. There are </a:t>
            </a:r>
            <a:r>
              <a:rPr lang="en-US" sz="1800" b="1" dirty="0">
                <a:solidFill>
                  <a:schemeClr val="accent3">
                    <a:lumMod val="75000"/>
                  </a:schemeClr>
                </a:solidFill>
              </a:rPr>
              <a:t>political and institutional shortcomings </a:t>
            </a:r>
            <a:r>
              <a:rPr lang="en-US" sz="1800" dirty="0"/>
              <a:t>which have resulted in moving rural development and particularly the LEADER approach way down to the bottom of the priorities of stakeholders and decision makers.</a:t>
            </a:r>
          </a:p>
          <a:p>
            <a:pPr>
              <a:lnSpc>
                <a:spcPct val="120000"/>
              </a:lnSpc>
            </a:pPr>
            <a:r>
              <a:rPr lang="en-US" sz="1800" dirty="0"/>
              <a:t>We think that </a:t>
            </a:r>
            <a:r>
              <a:rPr lang="en-US" sz="1800" b="1" dirty="0">
                <a:solidFill>
                  <a:schemeClr val="accent3">
                    <a:lumMod val="75000"/>
                  </a:schemeClr>
                </a:solidFill>
              </a:rPr>
              <a:t>the </a:t>
            </a:r>
            <a:r>
              <a:rPr lang="en-US" sz="1800" b="1" dirty="0" err="1">
                <a:solidFill>
                  <a:schemeClr val="accent3">
                    <a:lumMod val="75000"/>
                  </a:schemeClr>
                </a:solidFill>
              </a:rPr>
              <a:t>decentralised</a:t>
            </a:r>
            <a:r>
              <a:rPr lang="en-US" sz="1800" b="1" dirty="0">
                <a:solidFill>
                  <a:schemeClr val="accent3">
                    <a:lumMod val="75000"/>
                  </a:schemeClr>
                </a:solidFill>
              </a:rPr>
              <a:t>, participative, inclusive and multi-sectoral CLLD/LEADER approach </a:t>
            </a:r>
            <a:r>
              <a:rPr lang="en-US" sz="1800" dirty="0"/>
              <a:t>would not only help meeting the challenges rural areas in the Western Balkans are facing in times of the pandemic, but would also strongly contribute to make these areas more resilient and responsive to the deeper structural problems they suffer from.</a:t>
            </a:r>
          </a:p>
        </p:txBody>
      </p:sp>
      <p:sp>
        <p:nvSpPr>
          <p:cNvPr id="4" name="Title 1">
            <a:extLst>
              <a:ext uri="{FF2B5EF4-FFF2-40B4-BE49-F238E27FC236}">
                <a16:creationId xmlns:a16="http://schemas.microsoft.com/office/drawing/2014/main" id="{2DC52A99-6812-4FBB-92BF-84C8E6AE8A1E}"/>
              </a:ext>
            </a:extLst>
          </p:cNvPr>
          <p:cNvSpPr txBox="1">
            <a:spLocks/>
          </p:cNvSpPr>
          <p:nvPr/>
        </p:nvSpPr>
        <p:spPr>
          <a:xfrm>
            <a:off x="714848" y="614037"/>
            <a:ext cx="7917293" cy="7169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C00000"/>
                </a:solidFill>
                <a:latin typeface="Arial" pitchFamily="34" charset="0"/>
                <a:cs typeface="Arial" pitchFamily="34" charset="0"/>
              </a:rPr>
              <a:t>Summing up (I)</a:t>
            </a:r>
            <a:endParaRPr lang="en-US" sz="2800" dirty="0">
              <a:solidFill>
                <a:srgbClr val="C00000"/>
              </a:solidFill>
            </a:endParaRPr>
          </a:p>
        </p:txBody>
      </p:sp>
      <p:pic>
        <p:nvPicPr>
          <p:cNvPr id="12" name="Grafik 31">
            <a:extLst>
              <a:ext uri="{FF2B5EF4-FFF2-40B4-BE49-F238E27FC236}">
                <a16:creationId xmlns:a16="http://schemas.microsoft.com/office/drawing/2014/main" id="{8E9ABB58-D2D2-514A-98EE-120EE2C2B2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77107"/>
            <a:ext cx="912361" cy="570062"/>
          </a:xfrm>
          <a:prstGeom prst="rect">
            <a:avLst/>
          </a:prstGeom>
          <a:noFill/>
          <a:ln w="9525">
            <a:noFill/>
            <a:miter lim="800000"/>
            <a:headEnd/>
            <a:tailEnd/>
          </a:ln>
        </p:spPr>
      </p:pic>
      <p:pic>
        <p:nvPicPr>
          <p:cNvPr id="15" name="Picture 14">
            <a:extLst>
              <a:ext uri="{FF2B5EF4-FFF2-40B4-BE49-F238E27FC236}">
                <a16:creationId xmlns:a16="http://schemas.microsoft.com/office/drawing/2014/main" id="{D90DEF0D-DAAA-4F43-AEEE-3D053E50D8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949" y="89192"/>
            <a:ext cx="1488051" cy="703214"/>
          </a:xfrm>
          <a:prstGeom prst="rect">
            <a:avLst/>
          </a:prstGeom>
          <a:noFill/>
          <a:ln>
            <a:noFill/>
          </a:ln>
        </p:spPr>
      </p:pic>
      <p:pic>
        <p:nvPicPr>
          <p:cNvPr id="16" name="Picture 15" descr="Diagram&#10;&#10;Description automatically generated with low confidence"/>
          <p:cNvPicPr/>
          <p:nvPr/>
        </p:nvPicPr>
        <p:blipFill>
          <a:blip r:embed="rId4">
            <a:extLst>
              <a:ext uri="{28A0092B-C50C-407E-A947-70E740481C1C}">
                <a14:useLocalDpi xmlns:a14="http://schemas.microsoft.com/office/drawing/2010/main" val="0"/>
              </a:ext>
            </a:extLst>
          </a:blip>
          <a:srcRect/>
          <a:stretch>
            <a:fillRect/>
          </a:stretch>
        </p:blipFill>
        <p:spPr bwMode="auto">
          <a:xfrm>
            <a:off x="251520" y="116632"/>
            <a:ext cx="1847850" cy="648335"/>
          </a:xfrm>
          <a:prstGeom prst="rect">
            <a:avLst/>
          </a:prstGeom>
          <a:noFill/>
          <a:ln>
            <a:noFill/>
          </a:ln>
        </p:spPr>
      </p:pic>
      <p:pic>
        <p:nvPicPr>
          <p:cNvPr id="17" name="Grafik 31">
            <a:extLst>
              <a:ext uri="{FF2B5EF4-FFF2-40B4-BE49-F238E27FC236}">
                <a16:creationId xmlns:a16="http://schemas.microsoft.com/office/drawing/2014/main" id="{8E9ABB58-D2D2-514A-98EE-120EE2C2B2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9768" y="77107"/>
            <a:ext cx="912361" cy="547818"/>
          </a:xfrm>
          <a:prstGeom prst="rect">
            <a:avLst/>
          </a:prstGeom>
          <a:noFill/>
          <a:ln w="9525">
            <a:noFill/>
            <a:miter lim="800000"/>
            <a:headEnd/>
            <a:tailEnd/>
          </a:ln>
        </p:spPr>
      </p:pic>
      <p:pic>
        <p:nvPicPr>
          <p:cNvPr id="18" name="Picture 17">
            <a:extLst>
              <a:ext uri="{FF2B5EF4-FFF2-40B4-BE49-F238E27FC236}">
                <a16:creationId xmlns:a16="http://schemas.microsoft.com/office/drawing/2014/main" id="{D90DEF0D-DAAA-4F43-AEEE-3D053E50D8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1429" y="89192"/>
            <a:ext cx="1488051" cy="675775"/>
          </a:xfrm>
          <a:prstGeom prst="rect">
            <a:avLst/>
          </a:prstGeom>
          <a:noFill/>
          <a:ln>
            <a:noFill/>
          </a:ln>
        </p:spPr>
      </p:pic>
    </p:spTree>
    <p:extLst>
      <p:ext uri="{BB962C8B-B14F-4D97-AF65-F5344CB8AC3E}">
        <p14:creationId xmlns:p14="http://schemas.microsoft.com/office/powerpoint/2010/main" val="400994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330952"/>
            <a:ext cx="8288451" cy="5050376"/>
          </a:xfrm>
        </p:spPr>
        <p:txBody>
          <a:bodyPr>
            <a:normAutofit lnSpcReduction="10000"/>
          </a:bodyPr>
          <a:lstStyle/>
          <a:p>
            <a:pPr marL="0" indent="0">
              <a:lnSpc>
                <a:spcPct val="120000"/>
              </a:lnSpc>
              <a:buNone/>
            </a:pPr>
            <a:r>
              <a:rPr lang="en-US" sz="1800" b="1" dirty="0">
                <a:solidFill>
                  <a:schemeClr val="accent3">
                    <a:lumMod val="75000"/>
                  </a:schemeClr>
                </a:solidFill>
              </a:rPr>
              <a:t>It is therefore in the interest of all rural stakeholders and policy makers who aim at strengthening the economy and social cohesion in their countries to give the CLLD/LEADER approach a new boost and place it on top of the agenda:</a:t>
            </a:r>
          </a:p>
          <a:p>
            <a:pPr marL="0" indent="0">
              <a:lnSpc>
                <a:spcPct val="120000"/>
              </a:lnSpc>
              <a:buNone/>
            </a:pPr>
            <a:endParaRPr lang="en-US" sz="1800" dirty="0"/>
          </a:p>
          <a:p>
            <a:r>
              <a:rPr lang="en-US" sz="1800" b="1" dirty="0">
                <a:solidFill>
                  <a:srgbClr val="C00000"/>
                </a:solidFill>
              </a:rPr>
              <a:t>To create robust institutional structures and linkages</a:t>
            </a:r>
            <a:r>
              <a:rPr lang="en-US" sz="1800" dirty="0">
                <a:solidFill>
                  <a:srgbClr val="C00000"/>
                </a:solidFill>
              </a:rPr>
              <a:t> </a:t>
            </a:r>
            <a:r>
              <a:rPr lang="en-US" sz="1800" dirty="0"/>
              <a:t>for participating in EU pre-accession </a:t>
            </a:r>
            <a:r>
              <a:rPr lang="en-US" sz="1800" dirty="0" err="1"/>
              <a:t>programmes</a:t>
            </a:r>
            <a:r>
              <a:rPr lang="en-US" sz="1800" dirty="0"/>
              <a:t>, but also for devising complementary support schemes from national and donor budgets;</a:t>
            </a:r>
          </a:p>
          <a:p>
            <a:r>
              <a:rPr lang="en-US" sz="1800" b="1" dirty="0">
                <a:solidFill>
                  <a:srgbClr val="C00000"/>
                </a:solidFill>
              </a:rPr>
              <a:t>To raise the awareness and build capacities of local actors </a:t>
            </a:r>
            <a:r>
              <a:rPr lang="en-US" sz="1800" dirty="0"/>
              <a:t>who engage in local development initiatives and eventually in Local Action Groups;</a:t>
            </a:r>
          </a:p>
          <a:p>
            <a:r>
              <a:rPr lang="en-US" sz="1800" b="1" dirty="0">
                <a:solidFill>
                  <a:srgbClr val="C00000"/>
                </a:solidFill>
              </a:rPr>
              <a:t>To strengthen the rural development networks </a:t>
            </a:r>
            <a:r>
              <a:rPr lang="en-US" sz="1800" dirty="0"/>
              <a:t>to enable them to take over a good deal of these capacity developing activities, to foster dialogue across sectors, institutions, countries and entities, and to become co-creators of a rural policy which meets the needs and aspirations of all rural people and at the same time spearheads the national efforts for a balanced, climate-friendly and prosperous development of the whole Western Balkans.</a:t>
            </a:r>
          </a:p>
          <a:p>
            <a:pPr marL="0" indent="0">
              <a:buNone/>
            </a:pPr>
            <a:endParaRPr lang="en-US" sz="1800" i="1" dirty="0"/>
          </a:p>
          <a:p>
            <a:pPr marL="0" indent="0" algn="ctr">
              <a:lnSpc>
                <a:spcPct val="110000"/>
              </a:lnSpc>
              <a:buNone/>
            </a:pPr>
            <a:r>
              <a:rPr lang="en-US" sz="2000" b="1" i="1" dirty="0">
                <a:solidFill>
                  <a:schemeClr val="accent3">
                    <a:lumMod val="50000"/>
                  </a:schemeClr>
                </a:solidFill>
                <a:latin typeface="Cambria" panose="02040503050406030204" pitchFamily="18" charset="0"/>
                <a:ea typeface="Cambria" panose="02040503050406030204" pitchFamily="18" charset="0"/>
              </a:rPr>
              <a:t>Who, if not empowered local communities will take care of their future?</a:t>
            </a:r>
            <a:endParaRPr lang="en-US" sz="2000" b="1" dirty="0">
              <a:solidFill>
                <a:schemeClr val="accent3">
                  <a:lumMod val="50000"/>
                </a:schemeClr>
              </a:solidFill>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2DC52A99-6812-4FBB-92BF-84C8E6AE8A1E}"/>
              </a:ext>
            </a:extLst>
          </p:cNvPr>
          <p:cNvSpPr txBox="1">
            <a:spLocks/>
          </p:cNvSpPr>
          <p:nvPr/>
        </p:nvSpPr>
        <p:spPr>
          <a:xfrm>
            <a:off x="714848" y="614037"/>
            <a:ext cx="7917293" cy="7169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C00000"/>
                </a:solidFill>
                <a:latin typeface="Arial" pitchFamily="34" charset="0"/>
                <a:cs typeface="Arial" pitchFamily="34" charset="0"/>
              </a:rPr>
              <a:t>Summing up (II)</a:t>
            </a:r>
            <a:endParaRPr lang="en-US" sz="2800" dirty="0">
              <a:solidFill>
                <a:srgbClr val="C00000"/>
              </a:solidFill>
            </a:endParaRPr>
          </a:p>
        </p:txBody>
      </p:sp>
      <p:pic>
        <p:nvPicPr>
          <p:cNvPr id="12" name="Grafik 31">
            <a:extLst>
              <a:ext uri="{FF2B5EF4-FFF2-40B4-BE49-F238E27FC236}">
                <a16:creationId xmlns:a16="http://schemas.microsoft.com/office/drawing/2014/main" id="{8E9ABB58-D2D2-514A-98EE-120EE2C2B2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77107"/>
            <a:ext cx="912361" cy="570062"/>
          </a:xfrm>
          <a:prstGeom prst="rect">
            <a:avLst/>
          </a:prstGeom>
          <a:noFill/>
          <a:ln w="9525">
            <a:noFill/>
            <a:miter lim="800000"/>
            <a:headEnd/>
            <a:tailEnd/>
          </a:ln>
        </p:spPr>
      </p:pic>
      <p:pic>
        <p:nvPicPr>
          <p:cNvPr id="15" name="Picture 14">
            <a:extLst>
              <a:ext uri="{FF2B5EF4-FFF2-40B4-BE49-F238E27FC236}">
                <a16:creationId xmlns:a16="http://schemas.microsoft.com/office/drawing/2014/main" id="{D90DEF0D-DAAA-4F43-AEEE-3D053E50D8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949" y="89192"/>
            <a:ext cx="1488051" cy="703214"/>
          </a:xfrm>
          <a:prstGeom prst="rect">
            <a:avLst/>
          </a:prstGeom>
          <a:noFill/>
          <a:ln>
            <a:noFill/>
          </a:ln>
        </p:spPr>
      </p:pic>
      <p:pic>
        <p:nvPicPr>
          <p:cNvPr id="16" name="Picture 15" descr="Diagram&#10;&#10;Description automatically generated with low confidence"/>
          <p:cNvPicPr/>
          <p:nvPr/>
        </p:nvPicPr>
        <p:blipFill>
          <a:blip r:embed="rId4">
            <a:extLst>
              <a:ext uri="{28A0092B-C50C-407E-A947-70E740481C1C}">
                <a14:useLocalDpi xmlns:a14="http://schemas.microsoft.com/office/drawing/2010/main" val="0"/>
              </a:ext>
            </a:extLst>
          </a:blip>
          <a:srcRect/>
          <a:stretch>
            <a:fillRect/>
          </a:stretch>
        </p:blipFill>
        <p:spPr bwMode="auto">
          <a:xfrm>
            <a:off x="251520" y="116632"/>
            <a:ext cx="1847850" cy="648335"/>
          </a:xfrm>
          <a:prstGeom prst="rect">
            <a:avLst/>
          </a:prstGeom>
          <a:noFill/>
          <a:ln>
            <a:noFill/>
          </a:ln>
        </p:spPr>
      </p:pic>
      <p:pic>
        <p:nvPicPr>
          <p:cNvPr id="17" name="Grafik 31">
            <a:extLst>
              <a:ext uri="{FF2B5EF4-FFF2-40B4-BE49-F238E27FC236}">
                <a16:creationId xmlns:a16="http://schemas.microsoft.com/office/drawing/2014/main" id="{8E9ABB58-D2D2-514A-98EE-120EE2C2B2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9768" y="77107"/>
            <a:ext cx="912361" cy="547818"/>
          </a:xfrm>
          <a:prstGeom prst="rect">
            <a:avLst/>
          </a:prstGeom>
          <a:noFill/>
          <a:ln w="9525">
            <a:noFill/>
            <a:miter lim="800000"/>
            <a:headEnd/>
            <a:tailEnd/>
          </a:ln>
        </p:spPr>
      </p:pic>
      <p:pic>
        <p:nvPicPr>
          <p:cNvPr id="18" name="Picture 17">
            <a:extLst>
              <a:ext uri="{FF2B5EF4-FFF2-40B4-BE49-F238E27FC236}">
                <a16:creationId xmlns:a16="http://schemas.microsoft.com/office/drawing/2014/main" id="{D90DEF0D-DAAA-4F43-AEEE-3D053E50D8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1429" y="89192"/>
            <a:ext cx="1488051" cy="675775"/>
          </a:xfrm>
          <a:prstGeom prst="rect">
            <a:avLst/>
          </a:prstGeom>
          <a:noFill/>
          <a:ln>
            <a:noFill/>
          </a:ln>
        </p:spPr>
      </p:pic>
    </p:spTree>
    <p:extLst>
      <p:ext uri="{BB962C8B-B14F-4D97-AF65-F5344CB8AC3E}">
        <p14:creationId xmlns:p14="http://schemas.microsoft.com/office/powerpoint/2010/main" val="18364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941</Words>
  <Application>Microsoft Office PowerPoint</Application>
  <PresentationFormat>On-screen Show (4:3)</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Cambria</vt:lpstr>
      <vt:lpstr>Office Theme</vt:lpstr>
      <vt:lpstr>Boosting the capacities to implement CLLD/LEADER in the Western Balkans  Presentation during the  2nd Balkan Rural Parliament 15-16 June 2021     Robert Lukesch       Hannes Lorenzen       Petar Gjorgievski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Katerina Dzartovska</dc:creator>
  <cp:lastModifiedBy>Ana</cp:lastModifiedBy>
  <cp:revision>329</cp:revision>
  <cp:lastPrinted>2021-06-16T07:14:55Z</cp:lastPrinted>
  <dcterms:created xsi:type="dcterms:W3CDTF">2013-09-04T09:03:26Z</dcterms:created>
  <dcterms:modified xsi:type="dcterms:W3CDTF">2021-06-18T20:24:15Z</dcterms:modified>
</cp:coreProperties>
</file>