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1" r:id="rId5"/>
    <p:sldId id="264" r:id="rId6"/>
    <p:sldId id="266"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2" d="100"/>
          <a:sy n="82" d="100"/>
        </p:scale>
        <p:origin x="147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6B8FA19-4032-43BE-A6F9-F7AABDEA5E8B}"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426134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B8FA19-4032-43BE-A6F9-F7AABDEA5E8B}"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350735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B8FA19-4032-43BE-A6F9-F7AABDEA5E8B}"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177316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B8FA19-4032-43BE-A6F9-F7AABDEA5E8B}"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371294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8FA19-4032-43BE-A6F9-F7AABDEA5E8B}"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312269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B8FA19-4032-43BE-A6F9-F7AABDEA5E8B}"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202261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B8FA19-4032-43BE-A6F9-F7AABDEA5E8B}" type="datetimeFigureOut">
              <a:rPr lang="en-US" smtClean="0"/>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3591338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B8FA19-4032-43BE-A6F9-F7AABDEA5E8B}" type="datetimeFigureOut">
              <a:rPr lang="en-US" smtClean="0"/>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2253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8FA19-4032-43BE-A6F9-F7AABDEA5E8B}" type="datetimeFigureOut">
              <a:rPr lang="en-US" smtClean="0"/>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1879672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B8FA19-4032-43BE-A6F9-F7AABDEA5E8B}"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9756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B8FA19-4032-43BE-A6F9-F7AABDEA5E8B}"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11E5E-AEA5-4E2F-ADA0-EFC48D6151A5}" type="slidenum">
              <a:rPr lang="en-US" smtClean="0"/>
              <a:t>‹#›</a:t>
            </a:fld>
            <a:endParaRPr lang="en-US"/>
          </a:p>
        </p:txBody>
      </p:sp>
    </p:spTree>
    <p:extLst>
      <p:ext uri="{BB962C8B-B14F-4D97-AF65-F5344CB8AC3E}">
        <p14:creationId xmlns:p14="http://schemas.microsoft.com/office/powerpoint/2010/main" val="384683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8FA19-4032-43BE-A6F9-F7AABDEA5E8B}" type="datetimeFigureOut">
              <a:rPr lang="en-US" smtClean="0"/>
              <a:t>6/15/2021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11E5E-AEA5-4E2F-ADA0-EFC48D6151A5}" type="slidenum">
              <a:rPr lang="en-US" smtClean="0"/>
              <a:t>‹#›</a:t>
            </a:fld>
            <a:endParaRPr lang="en-US"/>
          </a:p>
        </p:txBody>
      </p:sp>
    </p:spTree>
    <p:extLst>
      <p:ext uri="{BB962C8B-B14F-4D97-AF65-F5344CB8AC3E}">
        <p14:creationId xmlns:p14="http://schemas.microsoft.com/office/powerpoint/2010/main" val="3555612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1880" y="3252728"/>
            <a:ext cx="5334096" cy="1039667"/>
          </a:xfrm>
        </p:spPr>
        <p:txBody>
          <a:bodyPr>
            <a:noAutofit/>
          </a:bodyPr>
          <a:lstStyle/>
          <a:p>
            <a:br>
              <a:rPr lang="sr-Latn-BA" sz="2800" dirty="0">
                <a:solidFill>
                  <a:schemeClr val="tx1"/>
                </a:solidFill>
                <a:latin typeface="Helvetica" pitchFamily="34" charset="0"/>
                <a:cs typeface="Helvetica" pitchFamily="34" charset="0"/>
              </a:rPr>
            </a:br>
            <a:br>
              <a:rPr lang="sr-Latn-BA" sz="2800" dirty="0">
                <a:solidFill>
                  <a:schemeClr val="tx1"/>
                </a:solidFill>
                <a:latin typeface="Helvetica" pitchFamily="34" charset="0"/>
                <a:cs typeface="Helvetica" pitchFamily="34" charset="0"/>
              </a:rPr>
            </a:br>
            <a:r>
              <a:rPr lang="sr-Latn-BA" sz="2400" dirty="0">
                <a:solidFill>
                  <a:schemeClr val="tx1"/>
                </a:solidFill>
                <a:latin typeface="Helvetica" pitchFamily="34" charset="0"/>
                <a:cs typeface="Helvetica" pitchFamily="34" charset="0"/>
              </a:rPr>
              <a:t>MREŽA ZA RURALNI RAZVOJ U BOSNI I HERCEGOVINI (MRR u BiH)</a:t>
            </a:r>
            <a:br>
              <a:rPr lang="sr-Latn-BA" sz="2400" dirty="0">
                <a:solidFill>
                  <a:schemeClr val="tx1"/>
                </a:solidFill>
                <a:latin typeface="Helvetica" pitchFamily="34" charset="0"/>
                <a:cs typeface="Helvetica" pitchFamily="34" charset="0"/>
              </a:rPr>
            </a:br>
            <a:br>
              <a:rPr lang="sr-Latn-BA" sz="2400" dirty="0">
                <a:solidFill>
                  <a:schemeClr val="tx1"/>
                </a:solidFill>
                <a:latin typeface="Helvetica" pitchFamily="34" charset="0"/>
                <a:cs typeface="Helvetica" pitchFamily="34" charset="0"/>
              </a:rPr>
            </a:br>
            <a:r>
              <a:rPr lang="sr-Latn-BA" sz="2400" dirty="0">
                <a:solidFill>
                  <a:schemeClr val="tx1"/>
                </a:solidFill>
                <a:latin typeface="Helvetica" pitchFamily="34" charset="0"/>
                <a:cs typeface="Helvetica" pitchFamily="34" charset="0"/>
              </a:rPr>
              <a:t>RURAL DEVELOPMENT NETWORK IN BOSNIA AND HERZEGOVINA (RDN in BiH)</a:t>
            </a:r>
            <a:endParaRPr lang="en-US" sz="2400" dirty="0">
              <a:latin typeface="Helvetica" pitchFamily="34" charset="0"/>
              <a:cs typeface="Helvetica" pitchFamily="34" charset="0"/>
            </a:endParaRPr>
          </a:p>
        </p:txBody>
      </p:sp>
      <p:pic>
        <p:nvPicPr>
          <p:cNvPr id="4" name="Picture 2">
            <a:extLst>
              <a:ext uri="{FF2B5EF4-FFF2-40B4-BE49-F238E27FC236}">
                <a16:creationId xmlns:a16="http://schemas.microsoft.com/office/drawing/2014/main" id="{C3D83820-2A26-4671-8275-42DBCC2AAA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818333"/>
            <a:ext cx="8955127" cy="1039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704BB608-18BD-40AD-BE8F-3AB8C4D5E5AA}"/>
              </a:ext>
            </a:extLst>
          </p:cNvPr>
          <p:cNvPicPr>
            <a:picLocks noChangeAspect="1"/>
          </p:cNvPicPr>
          <p:nvPr/>
        </p:nvPicPr>
        <p:blipFill>
          <a:blip r:embed="rId3"/>
          <a:stretch>
            <a:fillRect/>
          </a:stretch>
        </p:blipFill>
        <p:spPr>
          <a:xfrm>
            <a:off x="0" y="-12441"/>
            <a:ext cx="9144000" cy="993169"/>
          </a:xfrm>
          <a:prstGeom prst="rect">
            <a:avLst/>
          </a:prstGeom>
        </p:spPr>
      </p:pic>
      <p:pic>
        <p:nvPicPr>
          <p:cNvPr id="10" name="Picture 9">
            <a:extLst>
              <a:ext uri="{FF2B5EF4-FFF2-40B4-BE49-F238E27FC236}">
                <a16:creationId xmlns:a16="http://schemas.microsoft.com/office/drawing/2014/main" id="{04BFBB0E-02CF-4914-81B9-F294F1DD06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609" y="3210091"/>
            <a:ext cx="2983143" cy="1738025"/>
          </a:xfrm>
          <a:prstGeom prst="rect">
            <a:avLst/>
          </a:prstGeom>
        </p:spPr>
      </p:pic>
      <p:sp>
        <p:nvSpPr>
          <p:cNvPr id="12" name="Title 1">
            <a:extLst>
              <a:ext uri="{FF2B5EF4-FFF2-40B4-BE49-F238E27FC236}">
                <a16:creationId xmlns:a16="http://schemas.microsoft.com/office/drawing/2014/main" id="{A0F6C92C-A292-4B37-8124-D493796F0491}"/>
              </a:ext>
            </a:extLst>
          </p:cNvPr>
          <p:cNvSpPr txBox="1">
            <a:spLocks/>
          </p:cNvSpPr>
          <p:nvPr/>
        </p:nvSpPr>
        <p:spPr>
          <a:xfrm>
            <a:off x="853822" y="1054269"/>
            <a:ext cx="7750626" cy="1738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2000" b="1" i="0" u="none" strike="noStrike" baseline="0" dirty="0">
                <a:solidFill>
                  <a:srgbClr val="000000"/>
                </a:solidFill>
                <a:latin typeface="Calibri" panose="020F0502020204030204" pitchFamily="34" charset="0"/>
              </a:rPr>
              <a:t> 2nd Balkan </a:t>
            </a:r>
            <a:r>
              <a:rPr lang="sr-Latn-BA" sz="2000" b="1" i="0" u="none" strike="noStrike" baseline="0" dirty="0" err="1">
                <a:solidFill>
                  <a:srgbClr val="000000"/>
                </a:solidFill>
                <a:latin typeface="Calibri" panose="020F0502020204030204" pitchFamily="34" charset="0"/>
              </a:rPr>
              <a:t>Rural</a:t>
            </a:r>
            <a:r>
              <a:rPr lang="sr-Latn-BA" sz="2000" b="1" i="0" u="none" strike="noStrike" baseline="0" dirty="0">
                <a:solidFill>
                  <a:srgbClr val="000000"/>
                </a:solidFill>
                <a:latin typeface="Calibri" panose="020F0502020204030204" pitchFamily="34" charset="0"/>
              </a:rPr>
              <a:t> </a:t>
            </a:r>
            <a:r>
              <a:rPr lang="sr-Latn-BA" sz="2000" b="1" i="0" u="none" strike="noStrike" baseline="0" dirty="0" err="1">
                <a:solidFill>
                  <a:srgbClr val="000000"/>
                </a:solidFill>
                <a:latin typeface="Calibri" panose="020F0502020204030204" pitchFamily="34" charset="0"/>
              </a:rPr>
              <a:t>Parliament</a:t>
            </a:r>
            <a:r>
              <a:rPr lang="sr-Latn-BA" sz="2000" b="1" i="0" u="none" strike="noStrike" baseline="0" dirty="0">
                <a:solidFill>
                  <a:srgbClr val="000000"/>
                </a:solidFill>
                <a:latin typeface="Calibri" panose="020F0502020204030204" pitchFamily="34" charset="0"/>
              </a:rPr>
              <a:t> </a:t>
            </a:r>
          </a:p>
          <a:p>
            <a:r>
              <a:rPr lang="en-US" sz="2000" b="1" i="1" u="none" strike="noStrike" baseline="0" dirty="0">
                <a:solidFill>
                  <a:srgbClr val="000000"/>
                </a:solidFill>
                <a:latin typeface="Calibri" panose="020F0502020204030204" pitchFamily="34" charset="0"/>
              </a:rPr>
              <a:t>“Reviving of rural Western Balkans - moving towards EU integration” </a:t>
            </a:r>
            <a:endParaRPr lang="en-US" sz="2000" b="1" i="0" u="none" strike="noStrike" baseline="0" dirty="0">
              <a:solidFill>
                <a:srgbClr val="000000"/>
              </a:solidFill>
              <a:latin typeface="Calibri" panose="020F0502020204030204" pitchFamily="34" charset="0"/>
            </a:endParaRPr>
          </a:p>
          <a:p>
            <a:endParaRPr lang="en-US" sz="2000" b="1" i="0" u="none" strike="noStrike" baseline="0" dirty="0">
              <a:solidFill>
                <a:srgbClr val="000000"/>
              </a:solidFill>
              <a:latin typeface="Calibri" panose="020F0502020204030204" pitchFamily="34" charset="0"/>
            </a:endParaRPr>
          </a:p>
          <a:p>
            <a:r>
              <a:rPr lang="en-US" sz="2000" b="1" i="0" u="none" strike="noStrike" baseline="0" dirty="0">
                <a:solidFill>
                  <a:srgbClr val="000000"/>
                </a:solidFill>
                <a:latin typeface="Calibri" panose="020F0502020204030204" pitchFamily="34" charset="0"/>
              </a:rPr>
              <a:t>15th June - 16th June 2021 </a:t>
            </a:r>
          </a:p>
          <a:p>
            <a:r>
              <a:rPr lang="en-US" sz="2000" b="1" i="0" u="none" strike="noStrike" baseline="0" dirty="0" err="1">
                <a:solidFill>
                  <a:srgbClr val="000000"/>
                </a:solidFill>
                <a:latin typeface="Calibri" panose="020F0502020204030204" pitchFamily="34" charset="0"/>
              </a:rPr>
              <a:t>Ohrid</a:t>
            </a:r>
            <a:r>
              <a:rPr lang="en-US" sz="2000" b="1" i="0" u="none" strike="noStrike" baseline="0" dirty="0">
                <a:solidFill>
                  <a:srgbClr val="000000"/>
                </a:solidFill>
                <a:latin typeface="Calibri" panose="020F0502020204030204" pitchFamily="34" charset="0"/>
              </a:rPr>
              <a:t>, North Macedonia</a:t>
            </a:r>
            <a:endParaRPr lang="en-US" sz="2000" b="1" dirty="0"/>
          </a:p>
        </p:txBody>
      </p:sp>
    </p:spTree>
    <p:extLst>
      <p:ext uri="{BB962C8B-B14F-4D97-AF65-F5344CB8AC3E}">
        <p14:creationId xmlns:p14="http://schemas.microsoft.com/office/powerpoint/2010/main" val="20524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pitchFamily="34" charset="0"/>
                <a:cs typeface="Helvetica" pitchFamily="34" charset="0"/>
              </a:rPr>
              <a:t>HISTORY</a:t>
            </a:r>
          </a:p>
        </p:txBody>
      </p:sp>
      <p:sp>
        <p:nvSpPr>
          <p:cNvPr id="3" name="Content Placeholder 2"/>
          <p:cNvSpPr>
            <a:spLocks noGrp="1"/>
          </p:cNvSpPr>
          <p:nvPr>
            <p:ph idx="1"/>
          </p:nvPr>
        </p:nvSpPr>
        <p:spPr>
          <a:xfrm>
            <a:off x="251520" y="1417638"/>
            <a:ext cx="8568952" cy="5165724"/>
          </a:xfrm>
        </p:spPr>
        <p:txBody>
          <a:bodyPr>
            <a:normAutofit fontScale="92500" lnSpcReduction="20000"/>
          </a:bodyPr>
          <a:lstStyle/>
          <a:p>
            <a:pPr marL="0" indent="0" algn="just">
              <a:buNone/>
            </a:pPr>
            <a:r>
              <a:rPr lang="sr-Latn-BA" sz="2600" dirty="0">
                <a:solidFill>
                  <a:schemeClr val="tx1"/>
                </a:solidFill>
                <a:latin typeface="Helvetica" panose="020B0604020202020204" pitchFamily="34" charset="0"/>
                <a:cs typeface="Helvetica" pitchFamily="34" charset="0"/>
              </a:rPr>
              <a:t>Rural Development Network in Bosnia and Herzegovina (RDN in BiH) was established in Sarajevo, 2014.</a:t>
            </a:r>
          </a:p>
          <a:p>
            <a:pPr marL="0" indent="0" algn="just">
              <a:buNone/>
            </a:pPr>
            <a:endParaRPr lang="sr-Latn-BA" sz="2600" dirty="0">
              <a:latin typeface="Helvetica" panose="020B0604020202020204" pitchFamily="34" charset="0"/>
              <a:cs typeface="Helvetica" panose="020B0604020202020204" pitchFamily="34" charset="0"/>
            </a:endParaRPr>
          </a:p>
          <a:p>
            <a:pPr marL="0" indent="0" algn="just">
              <a:buNone/>
            </a:pPr>
            <a:r>
              <a:rPr lang="sr-Latn-BA" sz="2600" dirty="0">
                <a:latin typeface="Helvetica" panose="020B0604020202020204" pitchFamily="34" charset="0"/>
                <a:cs typeface="Helvetica" panose="020B0604020202020204" pitchFamily="34" charset="0"/>
              </a:rPr>
              <a:t>RDN BiH </a:t>
            </a:r>
            <a:r>
              <a:rPr lang="sr-Latn-BA" sz="2600" dirty="0" err="1">
                <a:latin typeface="Helvetica" panose="020B0604020202020204" pitchFamily="34" charset="0"/>
                <a:cs typeface="Helvetica" panose="020B0604020202020204" pitchFamily="34" charset="0"/>
              </a:rPr>
              <a:t>have</a:t>
            </a:r>
            <a:r>
              <a:rPr lang="sr-Latn-BA" sz="2600" dirty="0">
                <a:latin typeface="Helvetica" panose="020B0604020202020204" pitchFamily="34" charset="0"/>
                <a:cs typeface="Helvetica" panose="020B0604020202020204" pitchFamily="34" charset="0"/>
              </a:rPr>
              <a:t> 14 </a:t>
            </a:r>
            <a:r>
              <a:rPr lang="sr-Latn-BA" sz="2600" dirty="0" err="1">
                <a:latin typeface="Helvetica" panose="020B0604020202020204" pitchFamily="34" charset="0"/>
                <a:cs typeface="Helvetica" panose="020B0604020202020204" pitchFamily="34" charset="0"/>
              </a:rPr>
              <a:t>member</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organizations</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Membership</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structure</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consists</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of</a:t>
            </a:r>
            <a:r>
              <a:rPr lang="sr-Latn-BA" sz="2600" dirty="0">
                <a:latin typeface="Helvetica" panose="020B0604020202020204" pitchFamily="34" charset="0"/>
                <a:cs typeface="Helvetica" panose="020B0604020202020204" pitchFamily="34" charset="0"/>
              </a:rPr>
              <a:t> 13 civil </a:t>
            </a:r>
            <a:r>
              <a:rPr lang="sr-Latn-BA" sz="2600" dirty="0" err="1">
                <a:latin typeface="Helvetica" panose="020B0604020202020204" pitchFamily="34" charset="0"/>
                <a:cs typeface="Helvetica" panose="020B0604020202020204" pitchFamily="34" charset="0"/>
              </a:rPr>
              <a:t>society</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organisations</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and</a:t>
            </a:r>
            <a:r>
              <a:rPr lang="sr-Latn-BA" sz="2600" dirty="0">
                <a:latin typeface="Helvetica" panose="020B0604020202020204" pitchFamily="34" charset="0"/>
                <a:cs typeface="Helvetica" panose="020B0604020202020204" pitchFamily="34" charset="0"/>
              </a:rPr>
              <a:t> 1 </a:t>
            </a:r>
            <a:r>
              <a:rPr lang="sr-Latn-BA" sz="2600" dirty="0" err="1">
                <a:latin typeface="Helvetica" panose="020B0604020202020204" pitchFamily="34" charset="0"/>
                <a:cs typeface="Helvetica" panose="020B0604020202020204" pitchFamily="34" charset="0"/>
              </a:rPr>
              <a:t>Local</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action</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group</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LAGs</a:t>
            </a:r>
            <a:r>
              <a:rPr lang="sr-Latn-BA" sz="2600" dirty="0">
                <a:latin typeface="Helvetica" panose="020B0604020202020204" pitchFamily="34" charset="0"/>
                <a:cs typeface="Helvetica" panose="020B0604020202020204" pitchFamily="34" charset="0"/>
              </a:rPr>
              <a:t>). RDN BiH </a:t>
            </a:r>
            <a:r>
              <a:rPr lang="sr-Latn-BA" sz="2600" dirty="0" err="1">
                <a:latin typeface="Helvetica" panose="020B0604020202020204" pitchFamily="34" charset="0"/>
                <a:cs typeface="Helvetica" panose="020B0604020202020204" pitchFamily="34" charset="0"/>
              </a:rPr>
              <a:t>operates</a:t>
            </a:r>
            <a:r>
              <a:rPr lang="sr-Latn-BA" sz="2600" dirty="0">
                <a:latin typeface="Helvetica" panose="020B0604020202020204" pitchFamily="34" charset="0"/>
                <a:cs typeface="Helvetica" panose="020B0604020202020204" pitchFamily="34" charset="0"/>
              </a:rPr>
              <a:t> on </a:t>
            </a:r>
            <a:r>
              <a:rPr lang="sr-Latn-BA" sz="2600" dirty="0" err="1">
                <a:latin typeface="Helvetica" panose="020B0604020202020204" pitchFamily="34" charset="0"/>
                <a:cs typeface="Helvetica" panose="020B0604020202020204" pitchFamily="34" charset="0"/>
              </a:rPr>
              <a:t>the</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overall</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territory</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of</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Bosnia</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and</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Herzegovina</a:t>
            </a:r>
            <a:r>
              <a:rPr lang="sr-Latn-BA" sz="2600" dirty="0">
                <a:latin typeface="Helvetica" panose="020B0604020202020204" pitchFamily="34" charset="0"/>
                <a:cs typeface="Helvetica" panose="020B0604020202020204" pitchFamily="34" charset="0"/>
              </a:rPr>
              <a:t>. </a:t>
            </a:r>
          </a:p>
          <a:p>
            <a:pPr marL="0" indent="0" algn="just">
              <a:buNone/>
            </a:pPr>
            <a:endParaRPr lang="sr-Latn-BA" sz="2600" dirty="0">
              <a:latin typeface="Helvetica" panose="020B0604020202020204" pitchFamily="34" charset="0"/>
              <a:cs typeface="Helvetica" panose="020B0604020202020204" pitchFamily="34" charset="0"/>
            </a:endParaRPr>
          </a:p>
          <a:p>
            <a:pPr marL="0" indent="0" algn="just">
              <a:buNone/>
            </a:pPr>
            <a:r>
              <a:rPr lang="sr-Latn-BA" sz="2600" dirty="0">
                <a:latin typeface="Helvetica" panose="020B0604020202020204" pitchFamily="34" charset="0"/>
                <a:cs typeface="Helvetica" panose="020B0604020202020204" pitchFamily="34" charset="0"/>
              </a:rPr>
              <a:t>RDN BiH is </a:t>
            </a:r>
            <a:r>
              <a:rPr lang="sr-Latn-BA" sz="2600" dirty="0" err="1">
                <a:latin typeface="Helvetica" panose="020B0604020202020204" pitchFamily="34" charset="0"/>
                <a:cs typeface="Helvetica" panose="020B0604020202020204" pitchFamily="34" charset="0"/>
              </a:rPr>
              <a:t>established</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with</a:t>
            </a:r>
            <a:r>
              <a:rPr lang="sr-Latn-BA" sz="2600" dirty="0">
                <a:latin typeface="Helvetica" panose="020B0604020202020204" pitchFamily="34" charset="0"/>
                <a:cs typeface="Helvetica" panose="020B0604020202020204" pitchFamily="34" charset="0"/>
              </a:rPr>
              <a:t> a </a:t>
            </a:r>
            <a:r>
              <a:rPr lang="sr-Latn-BA" sz="2600" dirty="0" err="1">
                <a:latin typeface="Helvetica" panose="020B0604020202020204" pitchFamily="34" charset="0"/>
                <a:cs typeface="Helvetica" panose="020B0604020202020204" pitchFamily="34" charset="0"/>
              </a:rPr>
              <a:t>goal</a:t>
            </a:r>
            <a:r>
              <a:rPr lang="sr-Latn-BA" sz="2600" dirty="0">
                <a:latin typeface="Helvetica" panose="020B0604020202020204" pitchFamily="34" charset="0"/>
                <a:cs typeface="Helvetica" panose="020B0604020202020204" pitchFamily="34" charset="0"/>
              </a:rPr>
              <a:t> to </a:t>
            </a:r>
            <a:r>
              <a:rPr lang="sr-Latn-BA" sz="2600" dirty="0" err="1">
                <a:latin typeface="Helvetica" panose="020B0604020202020204" pitchFamily="34" charset="0"/>
                <a:cs typeface="Helvetica" panose="020B0604020202020204" pitchFamily="34" charset="0"/>
              </a:rPr>
              <a:t>achieve</a:t>
            </a:r>
            <a:r>
              <a:rPr lang="sr-Latn-BA" sz="2600" dirty="0">
                <a:latin typeface="Helvetica" panose="020B0604020202020204" pitchFamily="34" charset="0"/>
                <a:cs typeface="Helvetica" panose="020B0604020202020204" pitchFamily="34" charset="0"/>
              </a:rPr>
              <a:t> a </a:t>
            </a:r>
            <a:r>
              <a:rPr lang="sr-Latn-BA" sz="2600" dirty="0" err="1">
                <a:latin typeface="Helvetica" panose="020B0604020202020204" pitchFamily="34" charset="0"/>
                <a:cs typeface="Helvetica" panose="020B0604020202020204" pitchFamily="34" charset="0"/>
              </a:rPr>
              <a:t>strong</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and</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strategic</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partnership</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of</a:t>
            </a:r>
            <a:r>
              <a:rPr lang="sr-Latn-BA" sz="2600" dirty="0">
                <a:latin typeface="Helvetica" panose="020B0604020202020204" pitchFamily="34" charset="0"/>
                <a:cs typeface="Helvetica" panose="020B0604020202020204" pitchFamily="34" charset="0"/>
              </a:rPr>
              <a:t> civil </a:t>
            </a:r>
            <a:r>
              <a:rPr lang="sr-Latn-BA" sz="2600" dirty="0" err="1">
                <a:latin typeface="Helvetica" panose="020B0604020202020204" pitchFamily="34" charset="0"/>
                <a:cs typeface="Helvetica" panose="020B0604020202020204" pitchFamily="34" charset="0"/>
              </a:rPr>
              <a:t>society</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sector</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which</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operates</a:t>
            </a:r>
            <a:r>
              <a:rPr lang="sr-Latn-BA" sz="2600" dirty="0">
                <a:latin typeface="Helvetica" panose="020B0604020202020204" pitchFamily="34" charset="0"/>
                <a:cs typeface="Helvetica" panose="020B0604020202020204" pitchFamily="34" charset="0"/>
              </a:rPr>
              <a:t> in </a:t>
            </a:r>
            <a:r>
              <a:rPr lang="sr-Latn-BA" sz="2600" dirty="0" err="1">
                <a:latin typeface="Helvetica" panose="020B0604020202020204" pitchFamily="34" charset="0"/>
                <a:cs typeface="Helvetica" panose="020B0604020202020204" pitchFamily="34" charset="0"/>
              </a:rPr>
              <a:t>the</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field</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of</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rural</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development</a:t>
            </a:r>
            <a:r>
              <a:rPr lang="sr-Latn-BA" sz="2600" dirty="0">
                <a:latin typeface="Helvetica" panose="020B0604020202020204" pitchFamily="34" charset="0"/>
                <a:cs typeface="Helvetica" panose="020B0604020202020204" pitchFamily="34" charset="0"/>
              </a:rPr>
              <a:t> in BiH. </a:t>
            </a:r>
          </a:p>
          <a:p>
            <a:pPr marL="0" indent="0">
              <a:buNone/>
            </a:pPr>
            <a:endParaRPr lang="sr-Latn-BA" sz="2600" dirty="0">
              <a:latin typeface="Helvetica" panose="020B0604020202020204" pitchFamily="34" charset="0"/>
              <a:cs typeface="Helvetica" panose="020B0604020202020204" pitchFamily="34" charset="0"/>
            </a:endParaRPr>
          </a:p>
          <a:p>
            <a:pPr marL="0" indent="0" algn="just">
              <a:buNone/>
            </a:pPr>
            <a:r>
              <a:rPr lang="sr-Latn-BA" sz="2600" dirty="0" err="1">
                <a:latin typeface="Helvetica" panose="020B0604020202020204" pitchFamily="34" charset="0"/>
                <a:cs typeface="Helvetica" panose="020B0604020202020204" pitchFamily="34" charset="0"/>
              </a:rPr>
              <a:t>Rural</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Development</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Network</a:t>
            </a:r>
            <a:r>
              <a:rPr lang="sr-Latn-BA" sz="2600" dirty="0">
                <a:latin typeface="Helvetica" panose="020B0604020202020204" pitchFamily="34" charset="0"/>
                <a:cs typeface="Helvetica" panose="020B0604020202020204" pitchFamily="34" charset="0"/>
              </a:rPr>
              <a:t> in BiH </a:t>
            </a:r>
            <a:r>
              <a:rPr lang="sr-Latn-BA" sz="2600" dirty="0" err="1">
                <a:latin typeface="Helvetica" panose="020B0604020202020204" pitchFamily="34" charset="0"/>
                <a:cs typeface="Helvetica" panose="020B0604020202020204" pitchFamily="34" charset="0"/>
              </a:rPr>
              <a:t>intends</a:t>
            </a:r>
            <a:r>
              <a:rPr lang="sr-Latn-BA" sz="2600" dirty="0">
                <a:latin typeface="Helvetica" panose="020B0604020202020204" pitchFamily="34" charset="0"/>
                <a:cs typeface="Helvetica" panose="020B0604020202020204" pitchFamily="34" charset="0"/>
              </a:rPr>
              <a:t> to </a:t>
            </a:r>
            <a:r>
              <a:rPr lang="sr-Latn-BA" sz="2600" dirty="0" err="1">
                <a:latin typeface="Helvetica" panose="020B0604020202020204" pitchFamily="34" charset="0"/>
                <a:cs typeface="Helvetica" panose="020B0604020202020204" pitchFamily="34" charset="0"/>
              </a:rPr>
              <a:t>become</a:t>
            </a:r>
            <a:r>
              <a:rPr lang="sr-Latn-BA" sz="2600" dirty="0">
                <a:latin typeface="Helvetica" panose="020B0604020202020204" pitchFamily="34" charset="0"/>
                <a:cs typeface="Helvetica" panose="020B0604020202020204" pitchFamily="34" charset="0"/>
              </a:rPr>
              <a:t> a </a:t>
            </a:r>
            <a:r>
              <a:rPr lang="sr-Latn-BA" sz="2600" dirty="0" err="1">
                <a:latin typeface="Helvetica" panose="020B0604020202020204" pitchFamily="34" charset="0"/>
                <a:cs typeface="Helvetica" panose="020B0604020202020204" pitchFamily="34" charset="0"/>
              </a:rPr>
              <a:t>serious</a:t>
            </a:r>
            <a:r>
              <a:rPr lang="sr-Latn-BA" sz="2600" dirty="0">
                <a:latin typeface="Helvetica" panose="020B0604020202020204" pitchFamily="34" charset="0"/>
                <a:cs typeface="Helvetica" panose="020B0604020202020204" pitchFamily="34" charset="0"/>
              </a:rPr>
              <a:t> partner to </a:t>
            </a:r>
            <a:r>
              <a:rPr lang="sr-Latn-BA" sz="2600" dirty="0" err="1">
                <a:latin typeface="Helvetica" panose="020B0604020202020204" pitchFamily="34" charset="0"/>
                <a:cs typeface="Helvetica" panose="020B0604020202020204" pitchFamily="34" charset="0"/>
              </a:rPr>
              <a:t>public</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sector</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and</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contribute</a:t>
            </a:r>
            <a:r>
              <a:rPr lang="sr-Latn-BA" sz="2600" dirty="0">
                <a:latin typeface="Helvetica" panose="020B0604020202020204" pitchFamily="34" charset="0"/>
                <a:cs typeface="Helvetica" panose="020B0604020202020204" pitchFamily="34" charset="0"/>
              </a:rPr>
              <a:t> to </a:t>
            </a:r>
            <a:r>
              <a:rPr lang="sr-Latn-BA" sz="2600" dirty="0" err="1">
                <a:latin typeface="Helvetica" panose="020B0604020202020204" pitchFamily="34" charset="0"/>
                <a:cs typeface="Helvetica" panose="020B0604020202020204" pitchFamily="34" charset="0"/>
              </a:rPr>
              <a:t>the</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creation</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and</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shaping</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of</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public</a:t>
            </a:r>
            <a:r>
              <a:rPr lang="sr-Latn-BA" sz="2600" dirty="0">
                <a:latin typeface="Helvetica" panose="020B0604020202020204" pitchFamily="34" charset="0"/>
                <a:cs typeface="Helvetica" panose="020B0604020202020204" pitchFamily="34" charset="0"/>
              </a:rPr>
              <a:t> </a:t>
            </a:r>
            <a:r>
              <a:rPr lang="sr-Latn-BA" sz="2600" dirty="0" err="1">
                <a:latin typeface="Helvetica" panose="020B0604020202020204" pitchFamily="34" charset="0"/>
                <a:cs typeface="Helvetica" panose="020B0604020202020204" pitchFamily="34" charset="0"/>
              </a:rPr>
              <a:t>policies</a:t>
            </a:r>
            <a:r>
              <a:rPr lang="sr-Latn-BA" sz="2600" dirty="0">
                <a:latin typeface="Helvetica" panose="020B0604020202020204" pitchFamily="34" charset="0"/>
                <a:cs typeface="Helvetica" panose="020B0604020202020204" pitchFamily="34" charset="0"/>
              </a:rPr>
              <a:t>.</a:t>
            </a:r>
            <a:endParaRPr lang="en-US" sz="2600" dirty="0">
              <a:latin typeface="Helvetica" panose="020B0604020202020204" pitchFamily="34" charset="0"/>
              <a:cs typeface="Helvetica" panose="020B0604020202020204" pitchFamily="34" charset="0"/>
            </a:endParaRPr>
          </a:p>
          <a:p>
            <a:pPr marL="0" indent="0" algn="ctr">
              <a:buNone/>
            </a:pPr>
            <a:endParaRPr lang="sr-Latn-BA" sz="2400" dirty="0">
              <a:latin typeface="Helvetica" panose="020B0604020202020204" pitchFamily="34" charset="0"/>
              <a:cs typeface="Helvetica" panose="020B0604020202020204" pitchFamily="34" charset="0"/>
            </a:endParaRPr>
          </a:p>
          <a:p>
            <a:pPr marL="0" indent="0" algn="ctr">
              <a:buNone/>
            </a:pPr>
            <a:endParaRPr lang="en-US" dirty="0">
              <a:latin typeface="Helvetica" panose="020B0604020202020204" pitchFamily="34" charset="0"/>
              <a:cs typeface="Helvetica" pitchFamily="34" charset="0"/>
            </a:endParaRPr>
          </a:p>
        </p:txBody>
      </p:sp>
    </p:spTree>
    <p:extLst>
      <p:ext uri="{BB962C8B-B14F-4D97-AF65-F5344CB8AC3E}">
        <p14:creationId xmlns:p14="http://schemas.microsoft.com/office/powerpoint/2010/main" val="3747044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latin typeface="Helvetica" pitchFamily="34" charset="0"/>
                <a:cs typeface="Helvetica" pitchFamily="34" charset="0"/>
              </a:rPr>
              <a:t>OBJECTIVES</a:t>
            </a:r>
            <a:endParaRPr lang="en-US" dirty="0">
              <a:latin typeface="Helvetica" pitchFamily="34" charset="0"/>
              <a:cs typeface="Helvetica" pitchFamily="34" charset="0"/>
            </a:endParaRPr>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pPr algn="just">
              <a:buFontTx/>
              <a:buChar char="-"/>
            </a:pPr>
            <a:r>
              <a:rPr lang="sr-Latn-BA" dirty="0">
                <a:latin typeface="Helvetica" pitchFamily="34" charset="0"/>
                <a:cs typeface="Helvetica" pitchFamily="34" charset="0"/>
              </a:rPr>
              <a:t>To improve cooperation, dialogue and overall activity of civil society organisations and public bodies that operate in rural development sector, with the aim of representing the interests of rural population and enable exchange of information, knowledge, experiences and views of various stakeholders from rural areas. </a:t>
            </a:r>
          </a:p>
          <a:p>
            <a:pPr algn="just">
              <a:buFontTx/>
              <a:buChar char="-"/>
            </a:pPr>
            <a:r>
              <a:rPr lang="sr-Latn-BA" dirty="0">
                <a:latin typeface="Helvetica" pitchFamily="34" charset="0"/>
                <a:cs typeface="Helvetica" pitchFamily="34" charset="0"/>
              </a:rPr>
              <a:t>To contribute to the improvement of quality of life in rural areas of Bosnia and Herzegovina by promoting sustainable usage of existing resources to stimulate development of rural areas and improve rural economy. </a:t>
            </a:r>
          </a:p>
          <a:p>
            <a:pPr>
              <a:buFontTx/>
              <a:buChar char="-"/>
            </a:pPr>
            <a:r>
              <a:rPr lang="sr-Latn-BA" dirty="0">
                <a:latin typeface="Helvetica" pitchFamily="34" charset="0"/>
                <a:cs typeface="Helvetica" pitchFamily="34" charset="0"/>
              </a:rPr>
              <a:t>To represent the interests of RDN in BiH members</a:t>
            </a:r>
            <a:endParaRPr lang="en-US" dirty="0">
              <a:latin typeface="Helvetica" pitchFamily="34" charset="0"/>
              <a:cs typeface="Helvetica" pitchFamily="34" charset="0"/>
            </a:endParaRPr>
          </a:p>
        </p:txBody>
      </p:sp>
    </p:spTree>
    <p:extLst>
      <p:ext uri="{BB962C8B-B14F-4D97-AF65-F5344CB8AC3E}">
        <p14:creationId xmlns:p14="http://schemas.microsoft.com/office/powerpoint/2010/main" val="1984951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dirty="0">
                <a:latin typeface="Helvetica" pitchFamily="34" charset="0"/>
                <a:cs typeface="Helvetica" pitchFamily="34" charset="0"/>
              </a:rPr>
              <a:t>ACTIVITIES</a:t>
            </a:r>
            <a:endParaRPr lang="en-US" dirty="0">
              <a:latin typeface="Helvetica" pitchFamily="34" charset="0"/>
              <a:cs typeface="Helvetica" pitchFamily="34" charset="0"/>
            </a:endParaRPr>
          </a:p>
        </p:txBody>
      </p:sp>
      <p:sp>
        <p:nvSpPr>
          <p:cNvPr id="3" name="Content Placeholder 2"/>
          <p:cNvSpPr>
            <a:spLocks noGrp="1"/>
          </p:cNvSpPr>
          <p:nvPr>
            <p:ph idx="1"/>
          </p:nvPr>
        </p:nvSpPr>
        <p:spPr>
          <a:xfrm>
            <a:off x="457200" y="1268760"/>
            <a:ext cx="8363272" cy="5400600"/>
          </a:xfrm>
        </p:spPr>
        <p:txBody>
          <a:bodyPr>
            <a:normAutofit/>
          </a:bodyPr>
          <a:lstStyle/>
          <a:p>
            <a:pPr marL="0" indent="0">
              <a:buNone/>
            </a:pPr>
            <a:r>
              <a:rPr lang="en-US" dirty="0">
                <a:latin typeface="Helvetica" pitchFamily="34" charset="0"/>
                <a:cs typeface="Helvetica" pitchFamily="34" charset="0"/>
              </a:rPr>
              <a:t>- Support to the member organizations and other CSO and LAG’s active in rural development</a:t>
            </a:r>
          </a:p>
          <a:p>
            <a:pPr marL="0" indent="0">
              <a:buNone/>
            </a:pPr>
            <a:endParaRPr lang="en-US" dirty="0">
              <a:latin typeface="Helvetica" pitchFamily="34" charset="0"/>
              <a:cs typeface="Helvetica" pitchFamily="34" charset="0"/>
            </a:endParaRPr>
          </a:p>
          <a:p>
            <a:pPr>
              <a:buFontTx/>
              <a:buChar char="-"/>
            </a:pPr>
            <a:r>
              <a:rPr lang="en-US" dirty="0">
                <a:latin typeface="Helvetica" pitchFamily="34" charset="0"/>
                <a:cs typeface="Helvetica" pitchFamily="34" charset="0"/>
              </a:rPr>
              <a:t>Coordination with local institutions</a:t>
            </a:r>
          </a:p>
          <a:p>
            <a:pPr>
              <a:buFontTx/>
              <a:buChar char="-"/>
            </a:pPr>
            <a:endParaRPr lang="en-US" dirty="0">
              <a:latin typeface="Helvetica" pitchFamily="34" charset="0"/>
              <a:cs typeface="Helvetica" pitchFamily="34" charset="0"/>
            </a:endParaRPr>
          </a:p>
          <a:p>
            <a:pPr>
              <a:buFontTx/>
              <a:buChar char="-"/>
            </a:pPr>
            <a:r>
              <a:rPr lang="en-US" dirty="0">
                <a:latin typeface="Helvetica" pitchFamily="34" charset="0"/>
                <a:cs typeface="Helvetica" pitchFamily="34" charset="0"/>
              </a:rPr>
              <a:t>Project implementation - project activities</a:t>
            </a:r>
          </a:p>
          <a:p>
            <a:pPr>
              <a:buFontTx/>
              <a:buChar char="-"/>
            </a:pPr>
            <a:endParaRPr lang="en-US" dirty="0">
              <a:latin typeface="Helvetica" pitchFamily="34" charset="0"/>
              <a:cs typeface="Helvetica" pitchFamily="34" charset="0"/>
            </a:endParaRPr>
          </a:p>
          <a:p>
            <a:pPr>
              <a:buFontTx/>
              <a:buChar char="-"/>
            </a:pPr>
            <a:r>
              <a:rPr lang="en-US" dirty="0">
                <a:latin typeface="Helvetica" pitchFamily="34" charset="0"/>
                <a:cs typeface="Helvetica" pitchFamily="34" charset="0"/>
              </a:rPr>
              <a:t>Networking in BiH, Balkan region and EU</a:t>
            </a:r>
          </a:p>
          <a:p>
            <a:pPr marL="0" indent="0">
              <a:buNone/>
            </a:pPr>
            <a:endParaRPr lang="en-US" dirty="0">
              <a:latin typeface="Helvetica" pitchFamily="34" charset="0"/>
              <a:cs typeface="Helvetica" pitchFamily="34" charset="0"/>
            </a:endParaRPr>
          </a:p>
        </p:txBody>
      </p:sp>
    </p:spTree>
    <p:extLst>
      <p:ext uri="{BB962C8B-B14F-4D97-AF65-F5344CB8AC3E}">
        <p14:creationId xmlns:p14="http://schemas.microsoft.com/office/powerpoint/2010/main" val="126363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E291-B08B-4BA3-AEF6-18ABB2FDB395}"/>
              </a:ext>
            </a:extLst>
          </p:cNvPr>
          <p:cNvSpPr>
            <a:spLocks noGrp="1"/>
          </p:cNvSpPr>
          <p:nvPr>
            <p:ph type="title"/>
          </p:nvPr>
        </p:nvSpPr>
        <p:spPr>
          <a:xfrm>
            <a:off x="3003383" y="138131"/>
            <a:ext cx="3888431" cy="1252488"/>
          </a:xfrm>
        </p:spPr>
        <p:txBody>
          <a:bodyPr>
            <a:noAutofit/>
          </a:bodyPr>
          <a:lstStyle/>
          <a:p>
            <a:r>
              <a:rPr lang="sr-Latn-BA" sz="3200" dirty="0"/>
              <a:t>ACTIVITIES – NAGE PROJECT - BRDN</a:t>
            </a:r>
          </a:p>
        </p:txBody>
      </p:sp>
      <p:pic>
        <p:nvPicPr>
          <p:cNvPr id="5" name="Content Placeholder 4">
            <a:extLst>
              <a:ext uri="{FF2B5EF4-FFF2-40B4-BE49-F238E27FC236}">
                <a16:creationId xmlns:a16="http://schemas.microsoft.com/office/drawing/2014/main" id="{E599B35A-FC9C-4AE5-A199-FE745F40D77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353457" y="3716494"/>
            <a:ext cx="2467745" cy="1645164"/>
          </a:xfrm>
        </p:spPr>
      </p:pic>
      <p:sp>
        <p:nvSpPr>
          <p:cNvPr id="6" name="Title 1">
            <a:extLst>
              <a:ext uri="{FF2B5EF4-FFF2-40B4-BE49-F238E27FC236}">
                <a16:creationId xmlns:a16="http://schemas.microsoft.com/office/drawing/2014/main" id="{17193DA3-DD16-450E-B9A3-890A57601D7B}"/>
              </a:ext>
            </a:extLst>
          </p:cNvPr>
          <p:cNvSpPr txBox="1">
            <a:spLocks/>
          </p:cNvSpPr>
          <p:nvPr/>
        </p:nvSpPr>
        <p:spPr>
          <a:xfrm>
            <a:off x="466328" y="1568350"/>
            <a:ext cx="8229600" cy="5015012"/>
          </a:xfrm>
          <a:prstGeom prst="rect">
            <a:avLst/>
          </a:prstGeom>
        </p:spPr>
        <p:txBody>
          <a:bodyPr vert="horz" lIns="91440" tIns="45720" rIns="91440" bIns="45720" rtlCol="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500" dirty="0"/>
              <a:t>Sub-granting to 6 grassroot organizations, 6 projects financed and monitored</a:t>
            </a:r>
          </a:p>
          <a:p>
            <a:pPr algn="just"/>
            <a:r>
              <a:rPr lang="en-US" sz="2500" dirty="0"/>
              <a:t>Public Debate on the Green Economy - The Situation in Stimulating the Green Economy in Agriculture and Rural Development in Bosnia and Herzegovina</a:t>
            </a:r>
          </a:p>
          <a:p>
            <a:pPr algn="l"/>
            <a:endParaRPr lang="en-US" sz="2500" dirty="0"/>
          </a:p>
          <a:p>
            <a:pPr algn="l"/>
            <a:r>
              <a:rPr lang="en-US" sz="2500" dirty="0"/>
              <a:t>Upcoming:</a:t>
            </a:r>
          </a:p>
          <a:p>
            <a:pPr algn="l"/>
            <a:r>
              <a:rPr lang="en-US" sz="2500" dirty="0"/>
              <a:t>Education in green economy</a:t>
            </a:r>
          </a:p>
          <a:p>
            <a:pPr algn="l"/>
            <a:endParaRPr lang="en-US" sz="2500" dirty="0"/>
          </a:p>
          <a:p>
            <a:pPr algn="l"/>
            <a:endParaRPr lang="en-US" sz="2500" dirty="0"/>
          </a:p>
          <a:p>
            <a:pPr algn="l"/>
            <a:endParaRPr lang="sr-Latn-BA" dirty="0"/>
          </a:p>
        </p:txBody>
      </p:sp>
      <p:pic>
        <p:nvPicPr>
          <p:cNvPr id="7" name="Picture 2">
            <a:extLst>
              <a:ext uri="{FF2B5EF4-FFF2-40B4-BE49-F238E27FC236}">
                <a16:creationId xmlns:a16="http://schemas.microsoft.com/office/drawing/2014/main" id="{9B108243-7C15-43F4-800E-4763B519E8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779" y="5733256"/>
            <a:ext cx="8730698" cy="1039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6956634B-163E-4AD4-985E-7450EDDCE4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8984" y="126300"/>
            <a:ext cx="1583886" cy="108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0751F957-151D-4AE4-8D31-FF661B7853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941" y="126300"/>
            <a:ext cx="2735700" cy="1252489"/>
          </a:xfrm>
          <a:prstGeom prst="rect">
            <a:avLst/>
          </a:prstGeom>
        </p:spPr>
      </p:pic>
    </p:spTree>
    <p:extLst>
      <p:ext uri="{BB962C8B-B14F-4D97-AF65-F5344CB8AC3E}">
        <p14:creationId xmlns:p14="http://schemas.microsoft.com/office/powerpoint/2010/main" val="3987375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E291-B08B-4BA3-AEF6-18ABB2FDB395}"/>
              </a:ext>
            </a:extLst>
          </p:cNvPr>
          <p:cNvSpPr>
            <a:spLocks noGrp="1"/>
          </p:cNvSpPr>
          <p:nvPr>
            <p:ph type="title"/>
          </p:nvPr>
        </p:nvSpPr>
        <p:spPr>
          <a:xfrm>
            <a:off x="457200" y="274638"/>
            <a:ext cx="6131024" cy="922114"/>
          </a:xfrm>
        </p:spPr>
        <p:txBody>
          <a:bodyPr>
            <a:noAutofit/>
          </a:bodyPr>
          <a:lstStyle/>
          <a:p>
            <a:r>
              <a:rPr lang="sr-Latn-BA" sz="2800" dirty="0"/>
              <a:t>ACTIVITIES – </a:t>
            </a:r>
            <a:r>
              <a:rPr lang="en-US" sz="2800" dirty="0"/>
              <a:t>NEW DIMENSIONS</a:t>
            </a:r>
            <a:r>
              <a:rPr lang="sr-Latn-BA" sz="2800" dirty="0"/>
              <a:t>- </a:t>
            </a:r>
            <a:r>
              <a:rPr lang="en-US" sz="2800" dirty="0"/>
              <a:t>Development Policy Foundation, Poland</a:t>
            </a:r>
            <a:endParaRPr lang="sr-Latn-BA" sz="2800" dirty="0"/>
          </a:p>
        </p:txBody>
      </p:sp>
      <p:sp>
        <p:nvSpPr>
          <p:cNvPr id="6" name="Title 1">
            <a:extLst>
              <a:ext uri="{FF2B5EF4-FFF2-40B4-BE49-F238E27FC236}">
                <a16:creationId xmlns:a16="http://schemas.microsoft.com/office/drawing/2014/main" id="{17193DA3-DD16-450E-B9A3-890A57601D7B}"/>
              </a:ext>
            </a:extLst>
          </p:cNvPr>
          <p:cNvSpPr txBox="1">
            <a:spLocks/>
          </p:cNvSpPr>
          <p:nvPr/>
        </p:nvSpPr>
        <p:spPr>
          <a:xfrm>
            <a:off x="466328" y="1568350"/>
            <a:ext cx="8229600" cy="5015012"/>
          </a:xfrm>
          <a:prstGeom prst="rect">
            <a:avLst/>
          </a:prstGeom>
        </p:spPr>
        <p:txBody>
          <a:bodyPr vert="horz" lIns="91440" tIns="45720" rIns="91440" bIns="45720" rtlCol="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sr-Latn-BA" dirty="0"/>
          </a:p>
        </p:txBody>
      </p:sp>
      <p:sp>
        <p:nvSpPr>
          <p:cNvPr id="4" name="Content Placeholder 3">
            <a:extLst>
              <a:ext uri="{FF2B5EF4-FFF2-40B4-BE49-F238E27FC236}">
                <a16:creationId xmlns:a16="http://schemas.microsoft.com/office/drawing/2014/main" id="{57A1CFAD-9A97-4652-A05A-D3C5D93FE04F}"/>
              </a:ext>
            </a:extLst>
          </p:cNvPr>
          <p:cNvSpPr>
            <a:spLocks noGrp="1"/>
          </p:cNvSpPr>
          <p:nvPr>
            <p:ph idx="1"/>
          </p:nvPr>
        </p:nvSpPr>
        <p:spPr>
          <a:xfrm>
            <a:off x="448072" y="1652311"/>
            <a:ext cx="8229600" cy="4286428"/>
          </a:xfrm>
        </p:spPr>
        <p:txBody>
          <a:bodyPr>
            <a:noAutofit/>
          </a:bodyPr>
          <a:lstStyle/>
          <a:p>
            <a:pPr marL="0" indent="0">
              <a:buNone/>
            </a:pPr>
            <a:r>
              <a:rPr lang="en-US" sz="2000" dirty="0">
                <a:solidFill>
                  <a:srgbClr val="000000"/>
                </a:solidFill>
                <a:effectLst/>
                <a:latin typeface="Calibri" panose="020F0502020204030204" pitchFamily="34" charset="0"/>
                <a:ea typeface="Calibri" panose="020F0502020204030204" pitchFamily="34" charset="0"/>
              </a:rPr>
              <a:t>The project includes a presentation, in-depth analysis and promotion among experts, opinion leaders and journalists of the best Polish experiences related to the transformation and modernization of villages and the benefits of EU membership in this area. </a:t>
            </a:r>
          </a:p>
          <a:p>
            <a:pPr marL="0" indent="0">
              <a:buNone/>
            </a:pPr>
            <a:r>
              <a:rPr lang="en-US" sz="2000" dirty="0">
                <a:solidFill>
                  <a:srgbClr val="000000"/>
                </a:solidFill>
                <a:effectLst/>
                <a:latin typeface="Calibri" panose="020F0502020204030204" pitchFamily="34" charset="0"/>
                <a:ea typeface="Calibri" panose="020F0502020204030204" pitchFamily="34" charset="0"/>
              </a:rPr>
              <a:t>15 webinars for participants</a:t>
            </a:r>
          </a:p>
          <a:p>
            <a:pPr marL="0" indent="0">
              <a:buNone/>
            </a:pPr>
            <a:r>
              <a:rPr lang="en-US" sz="2000" dirty="0">
                <a:solidFill>
                  <a:srgbClr val="000000"/>
                </a:solidFill>
                <a:effectLst/>
                <a:latin typeface="Calibri" panose="020F0502020204030204" pitchFamily="34" charset="0"/>
                <a:ea typeface="Calibri" panose="020F0502020204030204" pitchFamily="34" charset="0"/>
              </a:rPr>
              <a:t>15 online materials / podcasts, available in national languages, to show how to create a coherent and stable market for rural services, income diversification and increasing farm profitability - including short supply chains, food safety (also in the context of COVID), certification, obtaining EU geographical indications (GI), technological and IT innovation in agriculture, as well as practices favoring the creation of green jobs and livelihood biological and cultural diversity.  </a:t>
            </a:r>
          </a:p>
        </p:txBody>
      </p:sp>
      <p:pic>
        <p:nvPicPr>
          <p:cNvPr id="8" name="Picture 7">
            <a:extLst>
              <a:ext uri="{FF2B5EF4-FFF2-40B4-BE49-F238E27FC236}">
                <a16:creationId xmlns:a16="http://schemas.microsoft.com/office/drawing/2014/main" id="{788377EC-02A5-451B-B135-EF5DB61769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2160" y="5249118"/>
            <a:ext cx="2665512" cy="1499351"/>
          </a:xfrm>
          <a:prstGeom prst="rect">
            <a:avLst/>
          </a:prstGeom>
        </p:spPr>
      </p:pic>
      <p:pic>
        <p:nvPicPr>
          <p:cNvPr id="10" name="Picture 9">
            <a:extLst>
              <a:ext uri="{FF2B5EF4-FFF2-40B4-BE49-F238E27FC236}">
                <a16:creationId xmlns:a16="http://schemas.microsoft.com/office/drawing/2014/main" id="{B73F6D28-33E0-4780-9C19-A3EE82A3CA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40774" y="89554"/>
            <a:ext cx="1836898" cy="1377673"/>
          </a:xfrm>
          <a:prstGeom prst="rect">
            <a:avLst/>
          </a:prstGeom>
        </p:spPr>
      </p:pic>
    </p:spTree>
    <p:extLst>
      <p:ext uri="{BB962C8B-B14F-4D97-AF65-F5344CB8AC3E}">
        <p14:creationId xmlns:p14="http://schemas.microsoft.com/office/powerpoint/2010/main" val="101644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E291-B08B-4BA3-AEF6-18ABB2FDB395}"/>
              </a:ext>
            </a:extLst>
          </p:cNvPr>
          <p:cNvSpPr>
            <a:spLocks noGrp="1"/>
          </p:cNvSpPr>
          <p:nvPr>
            <p:ph type="title"/>
          </p:nvPr>
        </p:nvSpPr>
        <p:spPr>
          <a:xfrm>
            <a:off x="2250400" y="121411"/>
            <a:ext cx="3689751" cy="1075341"/>
          </a:xfrm>
        </p:spPr>
        <p:txBody>
          <a:bodyPr>
            <a:noAutofit/>
          </a:bodyPr>
          <a:lstStyle/>
          <a:p>
            <a:r>
              <a:rPr lang="sr-Latn-BA" sz="2200" dirty="0"/>
              <a:t>ACTIVITIES – </a:t>
            </a:r>
            <a:r>
              <a:rPr lang="en-US" sz="2200" dirty="0"/>
              <a:t>GREEN WORKS</a:t>
            </a:r>
            <a:r>
              <a:rPr lang="sr-Latn-BA" sz="2200" dirty="0"/>
              <a:t> PROJECT</a:t>
            </a:r>
            <a:r>
              <a:rPr lang="en-US" sz="2200" dirty="0"/>
              <a:t> - </a:t>
            </a:r>
            <a:r>
              <a:rPr lang="en-US" sz="2200" i="1" dirty="0"/>
              <a:t>CRP Tuzla and CERD </a:t>
            </a:r>
            <a:r>
              <a:rPr lang="en-US" sz="2200" i="1" dirty="0" err="1"/>
              <a:t>Laktasi</a:t>
            </a:r>
            <a:endParaRPr lang="sr-Latn-BA" sz="3600" dirty="0"/>
          </a:p>
        </p:txBody>
      </p:sp>
      <p:sp>
        <p:nvSpPr>
          <p:cNvPr id="6" name="Title 1">
            <a:extLst>
              <a:ext uri="{FF2B5EF4-FFF2-40B4-BE49-F238E27FC236}">
                <a16:creationId xmlns:a16="http://schemas.microsoft.com/office/drawing/2014/main" id="{17193DA3-DD16-450E-B9A3-890A57601D7B}"/>
              </a:ext>
            </a:extLst>
          </p:cNvPr>
          <p:cNvSpPr txBox="1">
            <a:spLocks/>
          </p:cNvSpPr>
          <p:nvPr/>
        </p:nvSpPr>
        <p:spPr>
          <a:xfrm>
            <a:off x="466328" y="1340768"/>
            <a:ext cx="8229600" cy="5242594"/>
          </a:xfrm>
          <a:prstGeom prst="rect">
            <a:avLst/>
          </a:prstGeom>
        </p:spPr>
        <p:txBody>
          <a:bodyPr vert="horz" lIns="91440" tIns="45720" rIns="91440" bIns="45720" rtlCol="0" anchor="t">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800" i="1" dirty="0">
                <a:latin typeface="Arial" panose="020B0604020202020204" pitchFamily="34" charset="0"/>
              </a:rPr>
              <a:t>Jan 1, 2021. – October 31, 2023</a:t>
            </a:r>
          </a:p>
          <a:p>
            <a:pPr algn="just"/>
            <a:endParaRPr lang="en-GB" sz="1800" i="1" dirty="0">
              <a:effectLst/>
              <a:latin typeface="Arial" panose="020B0604020202020204" pitchFamily="34" charset="0"/>
              <a:ea typeface="Times New Roman" panose="02020603050405020304" pitchFamily="18" charset="0"/>
            </a:endParaRPr>
          </a:p>
          <a:p>
            <a:pPr algn="just"/>
            <a:r>
              <a:rPr lang="en-GB" sz="1800" i="1" dirty="0">
                <a:effectLst/>
                <a:latin typeface="Arial" panose="020B0604020202020204" pitchFamily="34" charset="0"/>
                <a:ea typeface="Times New Roman" panose="02020603050405020304" pitchFamily="18" charset="0"/>
              </a:rPr>
              <a:t>Overall objective: To enhance the impact of the civil society in the field of environmental protection and climate change by capacity building, networking and public campaign of local CSOs network</a:t>
            </a:r>
          </a:p>
          <a:p>
            <a:pPr algn="just"/>
            <a:endParaRPr lang="en-GB" sz="1800" i="1" dirty="0">
              <a:latin typeface="Arial" panose="020B0604020202020204" pitchFamily="34" charset="0"/>
              <a:ea typeface="Times New Roman" panose="02020603050405020304" pitchFamily="18" charset="0"/>
            </a:endParaRPr>
          </a:p>
          <a:p>
            <a:pPr marL="342900" lvl="0" indent="-342900" algn="just">
              <a:spcAft>
                <a:spcPts val="600"/>
              </a:spcAft>
              <a:buFont typeface="+mj-lt"/>
              <a:buAutoNum type="arabicPeriod"/>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Promotion of clean air and soil solutions;</a:t>
            </a:r>
            <a:endParaRPr lang="sr-Latn-B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Improved capacity of at least 45 local CSOs for </a:t>
            </a: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green</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800" i="1" dirty="0">
                <a:effectLst/>
                <a:latin typeface="Arial" panose="020B0604020202020204" pitchFamily="34" charset="0"/>
                <a:ea typeface="Times New Roman" panose="02020603050405020304" pitchFamily="18" charset="0"/>
                <a:cs typeface="Times New Roman" panose="02020603050405020304" pitchFamily="18" charset="0"/>
              </a:rPr>
              <a:t>solutions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in soil and air protection, participation in decision making, advocacy and lobbying and monitoring of public policies, familiarised with the good EU practice and available mechanisms and actions of civil sector in this area;</a:t>
            </a:r>
            <a:endParaRPr lang="sr-Latn-B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Study on air pollution impact of residential households coal heating in Tuzla Canton area and agricultural production negative impact on soil pollution in </a:t>
            </a: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Lijevče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polje,</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wider Banja Luka region</a:t>
            </a:r>
            <a:endParaRPr lang="sr-Latn-B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Developed concept for introducing green financing mechanism with public sector institutions to reduce pollutions in air and soil;</a:t>
            </a:r>
            <a:endParaRPr lang="sr-Latn-B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GreenWorks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promoted in BiH through the activities of the network, and increased public awareness on negative impact of fossil fuels and agricultural production to environmental pressures – air and soil pollution</a:t>
            </a:r>
          </a:p>
          <a:p>
            <a:pPr marL="342900" lvl="0" indent="-342900" algn="just">
              <a:spcAft>
                <a:spcPts val="600"/>
              </a:spcAft>
              <a:buFont typeface="+mj-lt"/>
              <a:buAutoNum type="arabicPeriod"/>
            </a:pPr>
            <a:r>
              <a:rPr lang="en-GB" sz="1800" dirty="0">
                <a:effectLst/>
                <a:latin typeface="Arial" panose="020B0604020202020204" pitchFamily="34" charset="0"/>
                <a:ea typeface="Times New Roman" panose="02020603050405020304" pitchFamily="18" charset="0"/>
              </a:rPr>
              <a:t>Improved collaboration of “</a:t>
            </a:r>
            <a:r>
              <a:rPr lang="en-GB" sz="1800" dirty="0" err="1">
                <a:effectLst/>
                <a:latin typeface="Arial" panose="020B0604020202020204" pitchFamily="34" charset="0"/>
                <a:ea typeface="Times New Roman" panose="02020603050405020304" pitchFamily="18" charset="0"/>
              </a:rPr>
              <a:t>GreenWorks</a:t>
            </a:r>
            <a:r>
              <a:rPr lang="en-GB" sz="1800" dirty="0">
                <a:effectLst/>
                <a:latin typeface="Arial" panose="020B0604020202020204" pitchFamily="34" charset="0"/>
                <a:ea typeface="Times New Roman" panose="02020603050405020304" pitchFamily="18" charset="0"/>
              </a:rPr>
              <a:t>” CSOs with local cantonal, entities and national authorities in open and constructive institutional dialogue</a:t>
            </a:r>
          </a:p>
          <a:p>
            <a:pPr marL="342900" lvl="0" indent="-342900" algn="just">
              <a:spcAft>
                <a:spcPts val="600"/>
              </a:spcAft>
              <a:buFont typeface="+mj-lt"/>
              <a:buAutoNum type="arabicPeriod"/>
            </a:pPr>
            <a:r>
              <a:rPr lang="en-GB" sz="1800" dirty="0">
                <a:latin typeface="Arial" panose="020B0604020202020204" pitchFamily="34" charset="0"/>
                <a:ea typeface="Times New Roman" panose="02020603050405020304" pitchFamily="18" charset="0"/>
              </a:rPr>
              <a:t>Sub/granting to civil society organizations</a:t>
            </a:r>
            <a:endParaRPr lang="sr-Latn-BA" sz="1800" dirty="0">
              <a:effectLst/>
              <a:latin typeface="Times New Roman" panose="02020603050405020304" pitchFamily="18" charset="0"/>
              <a:ea typeface="Times New Roman" panose="02020603050405020304" pitchFamily="18" charset="0"/>
            </a:endParaRPr>
          </a:p>
          <a:p>
            <a:pPr algn="just"/>
            <a:endParaRPr lang="en-US" sz="2500" dirty="0"/>
          </a:p>
          <a:p>
            <a:pPr algn="l"/>
            <a:endParaRPr lang="en-US" sz="2500" dirty="0"/>
          </a:p>
          <a:p>
            <a:pPr algn="l"/>
            <a:endParaRPr lang="en-US" sz="2500" dirty="0"/>
          </a:p>
          <a:p>
            <a:pPr algn="l"/>
            <a:endParaRPr lang="sr-Latn-BA" dirty="0"/>
          </a:p>
        </p:txBody>
      </p:sp>
      <p:pic>
        <p:nvPicPr>
          <p:cNvPr id="8" name="Picture 7">
            <a:extLst>
              <a:ext uri="{FF2B5EF4-FFF2-40B4-BE49-F238E27FC236}">
                <a16:creationId xmlns:a16="http://schemas.microsoft.com/office/drawing/2014/main" id="{F892F4A7-197C-4026-BDD3-34E3962024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121411"/>
            <a:ext cx="2888860" cy="872098"/>
          </a:xfrm>
          <a:prstGeom prst="rect">
            <a:avLst/>
          </a:prstGeom>
        </p:spPr>
      </p:pic>
      <p:pic>
        <p:nvPicPr>
          <p:cNvPr id="10" name="Picture 9">
            <a:extLst>
              <a:ext uri="{FF2B5EF4-FFF2-40B4-BE49-F238E27FC236}">
                <a16:creationId xmlns:a16="http://schemas.microsoft.com/office/drawing/2014/main" id="{6F80225F-4D98-4FC7-A57E-2477788455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6171625"/>
            <a:ext cx="1267116" cy="555753"/>
          </a:xfrm>
          <a:prstGeom prst="rect">
            <a:avLst/>
          </a:prstGeom>
        </p:spPr>
      </p:pic>
      <p:pic>
        <p:nvPicPr>
          <p:cNvPr id="11" name="Picture 2" descr="CRP_Rebrend">
            <a:extLst>
              <a:ext uri="{FF2B5EF4-FFF2-40B4-BE49-F238E27FC236}">
                <a16:creationId xmlns:a16="http://schemas.microsoft.com/office/drawing/2014/main" id="{975C31F6-71F3-4FD8-9741-35B3FE5E005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196" y="6280264"/>
            <a:ext cx="981966" cy="45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F2BB092B-9F50-40EB-BD0F-A3E89373899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608" y="121411"/>
            <a:ext cx="2123728" cy="972309"/>
          </a:xfrm>
          <a:prstGeom prst="rect">
            <a:avLst/>
          </a:prstGeom>
        </p:spPr>
      </p:pic>
    </p:spTree>
    <p:extLst>
      <p:ext uri="{BB962C8B-B14F-4D97-AF65-F5344CB8AC3E}">
        <p14:creationId xmlns:p14="http://schemas.microsoft.com/office/powerpoint/2010/main" val="1397592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693</Words>
  <Application>Microsoft Office PowerPoint</Application>
  <PresentationFormat>On-screen Show (4:3)</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Helvetica</vt:lpstr>
      <vt:lpstr>Times New Roman</vt:lpstr>
      <vt:lpstr>Office Theme</vt:lpstr>
      <vt:lpstr>  MREŽA ZA RURALNI RAZVOJ U BOSNI I HERCEGOVINI (MRR u BiH)  RURAL DEVELOPMENT NETWORK IN BOSNIA AND HERZEGOVINA (RDN in BiH)</vt:lpstr>
      <vt:lpstr>HISTORY</vt:lpstr>
      <vt:lpstr>OBJECTIVES</vt:lpstr>
      <vt:lpstr>ACTIVITIES</vt:lpstr>
      <vt:lpstr>ACTIVITIES – NAGE PROJECT - BRDN</vt:lpstr>
      <vt:lpstr>ACTIVITIES – NEW DIMENSIONS- Development Policy Foundation, Poland</vt:lpstr>
      <vt:lpstr>ACTIVITIES – GREEN WORKS PROJECT - CRP Tuzla and CERD Laktasi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Mreža za ruralni razvoj u Bosni i Hercegovini /  Rural Development Network in Bosnia and Herzegovina (RDN in BiH)</dc:title>
  <dc:creator>UGNV</dc:creator>
  <cp:lastModifiedBy>mrrubih@gmail.com</cp:lastModifiedBy>
  <cp:revision>21</cp:revision>
  <dcterms:created xsi:type="dcterms:W3CDTF">2017-04-10T05:36:48Z</dcterms:created>
  <dcterms:modified xsi:type="dcterms:W3CDTF">2021-06-15T08:21:57Z</dcterms:modified>
</cp:coreProperties>
</file>