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ni\Documents\PROEKTI%202020\SWG%20AP%20proekt%202020\AgroRes%202021\Figures%20AgPolicy%20report%20ver.%20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ni\Documents\PROEKTI%202020\SWG%20AP%20proekt%202020\AgroRes%202021\Figures%20AgPolicy%20report%20ver.%2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ni\Documents\PROJECTS%202021\IAMO%202021\Figures%20AgPolicy%20report%20ver.%20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ni\Documents\PROJECTS%202021\IAMO%202021\Figures%20AgPolicy%20report%20ver.%20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ni\Documents\PROEKTI%202020\SWG%20AP%20proekt%202020\Trud%20Kipar\IPARD%20II%20data%20for%20presentation.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09B-459A-9C50-0AB3A5B95C51}"/>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'Fig.5,7,8'!$D$41:$K$41</c:f>
              <c:strCache>
                <c:ptCount val="7"/>
                <c:pt idx="0">
                  <c:v>AL</c:v>
                </c:pt>
                <c:pt idx="1">
                  <c:v>BA</c:v>
                </c:pt>
                <c:pt idx="2">
                  <c:v>XK</c:v>
                </c:pt>
                <c:pt idx="3">
                  <c:v>ME</c:v>
                </c:pt>
                <c:pt idx="4">
                  <c:v>MK</c:v>
                </c:pt>
                <c:pt idx="5">
                  <c:v>RS</c:v>
                </c:pt>
                <c:pt idx="6">
                  <c:v>EU</c:v>
                </c:pt>
              </c:strCache>
            </c:strRef>
          </c:cat>
          <c:val>
            <c:numRef>
              <c:f>'Fig.5,7,8'!$D$42:$K$42</c:f>
              <c:numCache>
                <c:formatCode>0</c:formatCode>
                <c:ptCount val="7"/>
                <c:pt idx="0">
                  <c:v>3.5240442079883305</c:v>
                </c:pt>
                <c:pt idx="1">
                  <c:v>33.32094969149356</c:v>
                </c:pt>
                <c:pt idx="2">
                  <c:v>70.499081152740899</c:v>
                </c:pt>
                <c:pt idx="3">
                  <c:v>32.044706997122681</c:v>
                </c:pt>
                <c:pt idx="4">
                  <c:v>85.201389672811899</c:v>
                </c:pt>
                <c:pt idx="5">
                  <c:v>54.658258608189968</c:v>
                </c:pt>
                <c:pt idx="6">
                  <c:v>247.44602676565998</c:v>
                </c:pt>
              </c:numCache>
            </c:numRef>
          </c:val>
          <c:extLst>
            <c:ext xmlns:c16="http://schemas.microsoft.com/office/drawing/2014/chart" uri="{C3380CC4-5D6E-409C-BE32-E72D297353CC}">
              <c16:uniqueId val="{00000001-D09B-459A-9C50-0AB3A5B95C51}"/>
            </c:ext>
          </c:extLst>
        </c:ser>
        <c:ser>
          <c:idx val="1"/>
          <c:order val="1"/>
          <c:spPr>
            <a:solidFill>
              <a:srgbClr val="C000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D09B-459A-9C50-0AB3A5B95C51}"/>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'Fig.5,7,8'!$D$41:$K$41</c:f>
              <c:strCache>
                <c:ptCount val="7"/>
                <c:pt idx="0">
                  <c:v>AL</c:v>
                </c:pt>
                <c:pt idx="1">
                  <c:v>BA</c:v>
                </c:pt>
                <c:pt idx="2">
                  <c:v>XK</c:v>
                </c:pt>
                <c:pt idx="3">
                  <c:v>ME</c:v>
                </c:pt>
                <c:pt idx="4">
                  <c:v>MK</c:v>
                </c:pt>
                <c:pt idx="5">
                  <c:v>RS</c:v>
                </c:pt>
                <c:pt idx="6">
                  <c:v>EU</c:v>
                </c:pt>
              </c:strCache>
            </c:strRef>
          </c:cat>
          <c:val>
            <c:numRef>
              <c:f>'Fig.5,7,8'!$D$43:$K$43</c:f>
              <c:numCache>
                <c:formatCode>0</c:formatCode>
                <c:ptCount val="7"/>
                <c:pt idx="0">
                  <c:v>20.62736835945298</c:v>
                </c:pt>
                <c:pt idx="1">
                  <c:v>2.2516935555291617</c:v>
                </c:pt>
                <c:pt idx="2">
                  <c:v>71.03236135653826</c:v>
                </c:pt>
                <c:pt idx="3">
                  <c:v>42.26561177347633</c:v>
                </c:pt>
                <c:pt idx="4">
                  <c:v>15.211971996729307</c:v>
                </c:pt>
                <c:pt idx="5">
                  <c:v>15.819370322189149</c:v>
                </c:pt>
                <c:pt idx="6">
                  <c:v>70.698864790188551</c:v>
                </c:pt>
              </c:numCache>
            </c:numRef>
          </c:val>
          <c:extLst>
            <c:ext xmlns:c16="http://schemas.microsoft.com/office/drawing/2014/chart" uri="{C3380CC4-5D6E-409C-BE32-E72D297353CC}">
              <c16:uniqueId val="{00000003-D09B-459A-9C50-0AB3A5B95C51}"/>
            </c:ext>
          </c:extLst>
        </c:ser>
        <c:ser>
          <c:idx val="0"/>
          <c:order val="2"/>
          <c:spPr>
            <a:solidFill>
              <a:srgbClr val="00B050"/>
            </a:solidFill>
            <a:ln>
              <a:noFill/>
            </a:ln>
            <a:effectLst/>
          </c:spPr>
          <c:invertIfNegative val="0"/>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09B-459A-9C50-0AB3A5B95C51}"/>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'Fig.5,7,8'!$D$41:$K$41</c:f>
              <c:strCache>
                <c:ptCount val="7"/>
                <c:pt idx="0">
                  <c:v>AL</c:v>
                </c:pt>
                <c:pt idx="1">
                  <c:v>BA</c:v>
                </c:pt>
                <c:pt idx="2">
                  <c:v>XK</c:v>
                </c:pt>
                <c:pt idx="3">
                  <c:v>ME</c:v>
                </c:pt>
                <c:pt idx="4">
                  <c:v>MK</c:v>
                </c:pt>
                <c:pt idx="5">
                  <c:v>RS</c:v>
                </c:pt>
                <c:pt idx="6">
                  <c:v>EU</c:v>
                </c:pt>
              </c:strCache>
            </c:strRef>
          </c:cat>
          <c:val>
            <c:numRef>
              <c:f>'Fig.5,7,8'!$D$44:$K$44</c:f>
              <c:numCache>
                <c:formatCode>0</c:formatCode>
                <c:ptCount val="7"/>
                <c:pt idx="0">
                  <c:v>7.5381294725373973</c:v>
                </c:pt>
                <c:pt idx="1">
                  <c:v>2.0787825571903036</c:v>
                </c:pt>
                <c:pt idx="2">
                  <c:v>8.3198789433368479</c:v>
                </c:pt>
                <c:pt idx="3">
                  <c:v>17.474210358357315</c:v>
                </c:pt>
                <c:pt idx="4">
                  <c:v>10.69729936759733</c:v>
                </c:pt>
                <c:pt idx="5">
                  <c:v>9.4260153031190743</c:v>
                </c:pt>
                <c:pt idx="6">
                  <c:v>25.451591324467881</c:v>
                </c:pt>
              </c:numCache>
            </c:numRef>
          </c:val>
          <c:extLst>
            <c:ext xmlns:c16="http://schemas.microsoft.com/office/drawing/2014/chart" uri="{C3380CC4-5D6E-409C-BE32-E72D297353CC}">
              <c16:uniqueId val="{00000005-D09B-459A-9C50-0AB3A5B95C51}"/>
            </c:ext>
          </c:extLst>
        </c:ser>
        <c:ser>
          <c:idx val="3"/>
          <c:order val="3"/>
          <c:spPr>
            <a:no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accent5">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'Fig.5,7,8'!$D$41:$K$41</c:f>
              <c:strCache>
                <c:ptCount val="7"/>
                <c:pt idx="0">
                  <c:v>AL</c:v>
                </c:pt>
                <c:pt idx="1">
                  <c:v>BA</c:v>
                </c:pt>
                <c:pt idx="2">
                  <c:v>XK</c:v>
                </c:pt>
                <c:pt idx="3">
                  <c:v>ME</c:v>
                </c:pt>
                <c:pt idx="4">
                  <c:v>MK</c:v>
                </c:pt>
                <c:pt idx="5">
                  <c:v>RS</c:v>
                </c:pt>
                <c:pt idx="6">
                  <c:v>EU</c:v>
                </c:pt>
              </c:strCache>
            </c:strRef>
          </c:cat>
          <c:val>
            <c:numRef>
              <c:f>'Fig.5,7,8'!$D$45:$K$45</c:f>
              <c:numCache>
                <c:formatCode>0</c:formatCode>
                <c:ptCount val="7"/>
                <c:pt idx="0">
                  <c:v>24.151412567441312</c:v>
                </c:pt>
                <c:pt idx="1">
                  <c:v>35.572643247022725</c:v>
                </c:pt>
                <c:pt idx="2">
                  <c:v>141.53144250927915</c:v>
                </c:pt>
                <c:pt idx="3">
                  <c:v>74.310318770599011</c:v>
                </c:pt>
                <c:pt idx="4">
                  <c:v>100.4133616695412</c:v>
                </c:pt>
                <c:pt idx="5">
                  <c:v>70.477628930379112</c:v>
                </c:pt>
                <c:pt idx="6">
                  <c:v>318.14489155584852</c:v>
                </c:pt>
              </c:numCache>
            </c:numRef>
          </c:val>
          <c:extLst>
            <c:ext xmlns:c16="http://schemas.microsoft.com/office/drawing/2014/chart" uri="{C3380CC4-5D6E-409C-BE32-E72D297353CC}">
              <c16:uniqueId val="{00000006-D09B-459A-9C50-0AB3A5B95C51}"/>
            </c:ext>
          </c:extLst>
        </c:ser>
        <c:dLbls>
          <c:showLegendKey val="0"/>
          <c:showVal val="0"/>
          <c:showCatName val="0"/>
          <c:showSerName val="0"/>
          <c:showPercent val="0"/>
          <c:showBubbleSize val="0"/>
        </c:dLbls>
        <c:gapWidth val="150"/>
        <c:overlap val="100"/>
        <c:axId val="458825920"/>
        <c:axId val="458826312"/>
      </c:barChart>
      <c:catAx>
        <c:axId val="45882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58826312"/>
        <c:crosses val="autoZero"/>
        <c:auto val="1"/>
        <c:lblAlgn val="ctr"/>
        <c:lblOffset val="100"/>
        <c:noMultiLvlLbl val="0"/>
      </c:catAx>
      <c:valAx>
        <c:axId val="458826312"/>
        <c:scaling>
          <c:orientation val="minMax"/>
          <c:max val="360"/>
          <c:min val="0"/>
        </c:scaling>
        <c:delete val="1"/>
        <c:axPos val="l"/>
        <c:majorGridlines>
          <c:spPr>
            <a:ln w="9525" cap="flat" cmpd="sng" algn="ctr">
              <a:noFill/>
              <a:round/>
            </a:ln>
            <a:effectLst/>
          </c:spPr>
        </c:majorGridlines>
        <c:numFmt formatCode="0" sourceLinked="1"/>
        <c:majorTickMark val="none"/>
        <c:minorTickMark val="none"/>
        <c:tickLblPos val="nextTo"/>
        <c:crossAx val="45882592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631-4DC9-80A4-1486353685B4}"/>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'Fig.5,7,8'!$D$41:$K$41</c:f>
              <c:strCache>
                <c:ptCount val="7"/>
                <c:pt idx="0">
                  <c:v>AL</c:v>
                </c:pt>
                <c:pt idx="1">
                  <c:v>BA</c:v>
                </c:pt>
                <c:pt idx="2">
                  <c:v>XK</c:v>
                </c:pt>
                <c:pt idx="3">
                  <c:v>ME</c:v>
                </c:pt>
                <c:pt idx="4">
                  <c:v>MK</c:v>
                </c:pt>
                <c:pt idx="5">
                  <c:v>RS</c:v>
                </c:pt>
                <c:pt idx="6">
                  <c:v>EU</c:v>
                </c:pt>
              </c:strCache>
            </c:strRef>
          </c:cat>
          <c:val>
            <c:numRef>
              <c:f>'Fig.5,7,8'!$D$47:$K$47</c:f>
              <c:numCache>
                <c:formatCode>0</c:formatCode>
                <c:ptCount val="7"/>
                <c:pt idx="0">
                  <c:v>1.4643896408397243</c:v>
                </c:pt>
                <c:pt idx="1">
                  <c:v>21.800077524266804</c:v>
                </c:pt>
                <c:pt idx="2">
                  <c:v>16.3151649947485</c:v>
                </c:pt>
                <c:pt idx="3">
                  <c:v>13.130430316184352</c:v>
                </c:pt>
                <c:pt idx="4">
                  <c:v>51.882335178461545</c:v>
                </c:pt>
                <c:pt idx="5">
                  <c:v>26.959038579482907</c:v>
                </c:pt>
                <c:pt idx="6">
                  <c:v>86.307138253801938</c:v>
                </c:pt>
              </c:numCache>
            </c:numRef>
          </c:val>
          <c:extLst>
            <c:ext xmlns:c16="http://schemas.microsoft.com/office/drawing/2014/chart" uri="{C3380CC4-5D6E-409C-BE32-E72D297353CC}">
              <c16:uniqueId val="{00000001-4631-4DC9-80A4-1486353685B4}"/>
            </c:ext>
          </c:extLst>
        </c:ser>
        <c:ser>
          <c:idx val="1"/>
          <c:order val="1"/>
          <c:spPr>
            <a:solidFill>
              <a:srgbClr val="C000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4631-4DC9-80A4-1486353685B4}"/>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'Fig.5,7,8'!$D$41:$K$41</c:f>
              <c:strCache>
                <c:ptCount val="7"/>
                <c:pt idx="0">
                  <c:v>AL</c:v>
                </c:pt>
                <c:pt idx="1">
                  <c:v>BA</c:v>
                </c:pt>
                <c:pt idx="2">
                  <c:v>XK</c:v>
                </c:pt>
                <c:pt idx="3">
                  <c:v>ME</c:v>
                </c:pt>
                <c:pt idx="4">
                  <c:v>MK</c:v>
                </c:pt>
                <c:pt idx="5">
                  <c:v>RS</c:v>
                </c:pt>
                <c:pt idx="6">
                  <c:v>EU</c:v>
                </c:pt>
              </c:strCache>
            </c:strRef>
          </c:cat>
          <c:val>
            <c:numRef>
              <c:f>'Fig.5,7,8'!$D$48:$K$48</c:f>
              <c:numCache>
                <c:formatCode>0</c:formatCode>
                <c:ptCount val="7"/>
                <c:pt idx="0">
                  <c:v>8.5715452930175253</c:v>
                </c:pt>
                <c:pt idx="1">
                  <c:v>1.4731601147598452</c:v>
                </c:pt>
                <c:pt idx="2">
                  <c:v>16.438578723993238</c:v>
                </c:pt>
                <c:pt idx="3">
                  <c:v>17.318481651661308</c:v>
                </c:pt>
                <c:pt idx="4">
                  <c:v>9.2631426892269122</c:v>
                </c:pt>
                <c:pt idx="5">
                  <c:v>7.8025723043273354</c:v>
                </c:pt>
                <c:pt idx="6">
                  <c:v>24.659182358229117</c:v>
                </c:pt>
              </c:numCache>
            </c:numRef>
          </c:val>
          <c:extLst>
            <c:ext xmlns:c16="http://schemas.microsoft.com/office/drawing/2014/chart" uri="{C3380CC4-5D6E-409C-BE32-E72D297353CC}">
              <c16:uniqueId val="{00000003-4631-4DC9-80A4-1486353685B4}"/>
            </c:ext>
          </c:extLst>
        </c:ser>
        <c:ser>
          <c:idx val="0"/>
          <c:order val="2"/>
          <c:spPr>
            <a:solidFill>
              <a:srgbClr val="00B050"/>
            </a:solidFill>
            <a:ln>
              <a:noFill/>
            </a:ln>
            <a:effectLst/>
          </c:spPr>
          <c:invertIfNegative val="0"/>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631-4DC9-80A4-1486353685B4}"/>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'Fig.5,7,8'!$D$41:$K$41</c:f>
              <c:strCache>
                <c:ptCount val="7"/>
                <c:pt idx="0">
                  <c:v>AL</c:v>
                </c:pt>
                <c:pt idx="1">
                  <c:v>BA</c:v>
                </c:pt>
                <c:pt idx="2">
                  <c:v>XK</c:v>
                </c:pt>
                <c:pt idx="3">
                  <c:v>ME</c:v>
                </c:pt>
                <c:pt idx="4">
                  <c:v>MK</c:v>
                </c:pt>
                <c:pt idx="5">
                  <c:v>RS</c:v>
                </c:pt>
                <c:pt idx="6">
                  <c:v>EU</c:v>
                </c:pt>
              </c:strCache>
            </c:strRef>
          </c:cat>
          <c:val>
            <c:numRef>
              <c:f>'Fig.5,7,8'!$D$49:$K$49</c:f>
              <c:numCache>
                <c:formatCode>0</c:formatCode>
                <c:ptCount val="7"/>
                <c:pt idx="0">
                  <c:v>3.1324120979724479</c:v>
                </c:pt>
                <c:pt idx="1">
                  <c:v>1.3600338922636186</c:v>
                </c:pt>
                <c:pt idx="2">
                  <c:v>1.9254179696723199</c:v>
                </c:pt>
                <c:pt idx="3">
                  <c:v>7.1601185637727758</c:v>
                </c:pt>
                <c:pt idx="4">
                  <c:v>6.5139884856964061</c:v>
                </c:pt>
                <c:pt idx="5">
                  <c:v>4.649184161339285</c:v>
                </c:pt>
                <c:pt idx="6">
                  <c:v>8.8773056489624853</c:v>
                </c:pt>
              </c:numCache>
            </c:numRef>
          </c:val>
          <c:extLst>
            <c:ext xmlns:c16="http://schemas.microsoft.com/office/drawing/2014/chart" uri="{C3380CC4-5D6E-409C-BE32-E72D297353CC}">
              <c16:uniqueId val="{00000005-4631-4DC9-80A4-1486353685B4}"/>
            </c:ext>
          </c:extLst>
        </c:ser>
        <c:ser>
          <c:idx val="3"/>
          <c:order val="3"/>
          <c:spPr>
            <a:no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accent5">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'Fig.5,7,8'!$D$41:$K$41</c:f>
              <c:strCache>
                <c:ptCount val="7"/>
                <c:pt idx="0">
                  <c:v>AL</c:v>
                </c:pt>
                <c:pt idx="1">
                  <c:v>BA</c:v>
                </c:pt>
                <c:pt idx="2">
                  <c:v>XK</c:v>
                </c:pt>
                <c:pt idx="3">
                  <c:v>ME</c:v>
                </c:pt>
                <c:pt idx="4">
                  <c:v>MK</c:v>
                </c:pt>
                <c:pt idx="5">
                  <c:v>RS</c:v>
                </c:pt>
                <c:pt idx="6">
                  <c:v>EU</c:v>
                </c:pt>
              </c:strCache>
            </c:strRef>
          </c:cat>
          <c:val>
            <c:numRef>
              <c:f>'Fig.5,7,8'!$D$50:$K$50</c:f>
              <c:numCache>
                <c:formatCode>0</c:formatCode>
                <c:ptCount val="7"/>
                <c:pt idx="0">
                  <c:v>10.03593493385725</c:v>
                </c:pt>
                <c:pt idx="1">
                  <c:v>23.27323763902665</c:v>
                </c:pt>
                <c:pt idx="2">
                  <c:v>32.753743718741738</c:v>
                </c:pt>
                <c:pt idx="3">
                  <c:v>30.44891196784566</c:v>
                </c:pt>
                <c:pt idx="4">
                  <c:v>61.145477867688456</c:v>
                </c:pt>
                <c:pt idx="5">
                  <c:v>34.761610883810242</c:v>
                </c:pt>
                <c:pt idx="6">
                  <c:v>110.96632061203105</c:v>
                </c:pt>
              </c:numCache>
            </c:numRef>
          </c:val>
          <c:extLst>
            <c:ext xmlns:c16="http://schemas.microsoft.com/office/drawing/2014/chart" uri="{C3380CC4-5D6E-409C-BE32-E72D297353CC}">
              <c16:uniqueId val="{00000006-4631-4DC9-80A4-1486353685B4}"/>
            </c:ext>
          </c:extLst>
        </c:ser>
        <c:dLbls>
          <c:showLegendKey val="0"/>
          <c:showVal val="0"/>
          <c:showCatName val="0"/>
          <c:showSerName val="0"/>
          <c:showPercent val="0"/>
          <c:showBubbleSize val="0"/>
        </c:dLbls>
        <c:gapWidth val="150"/>
        <c:overlap val="100"/>
        <c:axId val="458825920"/>
        <c:axId val="458826312"/>
      </c:barChart>
      <c:catAx>
        <c:axId val="45882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58826312"/>
        <c:crosses val="autoZero"/>
        <c:auto val="1"/>
        <c:lblAlgn val="ctr"/>
        <c:lblOffset val="100"/>
        <c:noMultiLvlLbl val="0"/>
      </c:catAx>
      <c:valAx>
        <c:axId val="458826312"/>
        <c:scaling>
          <c:orientation val="minMax"/>
          <c:max val="130"/>
          <c:min val="0"/>
        </c:scaling>
        <c:delete val="1"/>
        <c:axPos val="l"/>
        <c:majorGridlines>
          <c:spPr>
            <a:ln w="9525" cap="flat" cmpd="sng" algn="ctr">
              <a:noFill/>
              <a:round/>
            </a:ln>
            <a:effectLst/>
          </c:spPr>
        </c:majorGridlines>
        <c:numFmt formatCode="0" sourceLinked="1"/>
        <c:majorTickMark val="none"/>
        <c:minorTickMark val="none"/>
        <c:tickLblPos val="nextTo"/>
        <c:crossAx val="45882592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8"/>
          <c:order val="8"/>
          <c:tx>
            <c:strRef>
              <c:f>'Fig.5,7,8'!$B$11:$C$11</c:f>
              <c:strCache>
                <c:ptCount val="2"/>
                <c:pt idx="0">
                  <c:v>Market and Direct Producer Support </c:v>
                </c:pt>
                <c:pt idx="1">
                  <c:v>mill. EUR</c:v>
                </c:pt>
              </c:strCache>
            </c:strRef>
          </c:tx>
          <c:spPr>
            <a:solidFill>
              <a:srgbClr val="0070C0"/>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'Fig.5,7,8'!$D$2:$K$2</c:f>
              <c:strCache>
                <c:ptCount val="6"/>
                <c:pt idx="0">
                  <c:v>AL</c:v>
                </c:pt>
                <c:pt idx="1">
                  <c:v>BA</c:v>
                </c:pt>
                <c:pt idx="2">
                  <c:v>XK</c:v>
                </c:pt>
                <c:pt idx="3">
                  <c:v>ME</c:v>
                </c:pt>
                <c:pt idx="4">
                  <c:v>MK</c:v>
                </c:pt>
                <c:pt idx="5">
                  <c:v>RS</c:v>
                </c:pt>
              </c:strCache>
            </c:strRef>
          </c:cat>
          <c:val>
            <c:numRef>
              <c:f>'Fig.5,7,8'!$D$11:$K$11</c:f>
              <c:numCache>
                <c:formatCode>0.00</c:formatCode>
                <c:ptCount val="6"/>
                <c:pt idx="0">
                  <c:v>4.1949999062426579</c:v>
                </c:pt>
                <c:pt idx="1">
                  <c:v>74.854199525824114</c:v>
                </c:pt>
                <c:pt idx="2">
                  <c:v>29.389985946666666</c:v>
                </c:pt>
                <c:pt idx="3">
                  <c:v>8.1671276566666666</c:v>
                </c:pt>
                <c:pt idx="4">
                  <c:v>107.68998407185514</c:v>
                </c:pt>
                <c:pt idx="5">
                  <c:v>188.4257069781992</c:v>
                </c:pt>
              </c:numCache>
            </c:numRef>
          </c:val>
          <c:extLst>
            <c:ext xmlns:c16="http://schemas.microsoft.com/office/drawing/2014/chart" uri="{C3380CC4-5D6E-409C-BE32-E72D297353CC}">
              <c16:uniqueId val="{00000000-480C-4332-BEBE-0805A83BD50F}"/>
            </c:ext>
          </c:extLst>
        </c:ser>
        <c:ser>
          <c:idx val="13"/>
          <c:order val="13"/>
          <c:tx>
            <c:strRef>
              <c:f>'Fig.5,7,8'!$B$16:$C$16</c:f>
              <c:strCache>
                <c:ptCount val="2"/>
                <c:pt idx="0">
                  <c:v>Structural and Rural Development Support </c:v>
                </c:pt>
                <c:pt idx="1">
                  <c:v>mill. EUR</c:v>
                </c:pt>
              </c:strCache>
            </c:strRef>
          </c:tx>
          <c:spPr>
            <a:solidFill>
              <a:srgbClr val="C00000"/>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'Fig.5,7,8'!$D$2:$K$2</c:f>
              <c:strCache>
                <c:ptCount val="6"/>
                <c:pt idx="0">
                  <c:v>AL</c:v>
                </c:pt>
                <c:pt idx="1">
                  <c:v>BA</c:v>
                </c:pt>
                <c:pt idx="2">
                  <c:v>XK</c:v>
                </c:pt>
                <c:pt idx="3">
                  <c:v>ME</c:v>
                </c:pt>
                <c:pt idx="4">
                  <c:v>MK</c:v>
                </c:pt>
                <c:pt idx="5">
                  <c:v>RS</c:v>
                </c:pt>
              </c:strCache>
            </c:strRef>
          </c:cat>
          <c:val>
            <c:numRef>
              <c:f>'Fig.5,7,8'!$D$16:$K$16</c:f>
              <c:numCache>
                <c:formatCode>0.00</c:formatCode>
                <c:ptCount val="6"/>
                <c:pt idx="0">
                  <c:v>24.554688655093219</c:v>
                </c:pt>
                <c:pt idx="1">
                  <c:v>5.0583407807137215</c:v>
                </c:pt>
                <c:pt idx="2">
                  <c:v>29.612302286666665</c:v>
                </c:pt>
                <c:pt idx="3">
                  <c:v>10.772095587333334</c:v>
                </c:pt>
                <c:pt idx="4">
                  <c:v>19.227116228035353</c:v>
                </c:pt>
                <c:pt idx="5">
                  <c:v>54.534778692378524</c:v>
                </c:pt>
              </c:numCache>
            </c:numRef>
          </c:val>
          <c:extLst>
            <c:ext xmlns:c16="http://schemas.microsoft.com/office/drawing/2014/chart" uri="{C3380CC4-5D6E-409C-BE32-E72D297353CC}">
              <c16:uniqueId val="{00000001-480C-4332-BEBE-0805A83BD50F}"/>
            </c:ext>
          </c:extLst>
        </c:ser>
        <c:ser>
          <c:idx val="18"/>
          <c:order val="18"/>
          <c:tx>
            <c:strRef>
              <c:f>'Fig.5,7,8'!$B$21:$C$21</c:f>
              <c:strCache>
                <c:ptCount val="2"/>
                <c:pt idx="0">
                  <c:v>Other general support </c:v>
                </c:pt>
                <c:pt idx="1">
                  <c:v>mill. EUR</c:v>
                </c:pt>
              </c:strCache>
            </c:strRef>
          </c:tx>
          <c:spPr>
            <a:solidFill>
              <a:srgbClr val="00B050"/>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'Fig.5,7,8'!$D$2:$K$2</c:f>
              <c:strCache>
                <c:ptCount val="6"/>
                <c:pt idx="0">
                  <c:v>AL</c:v>
                </c:pt>
                <c:pt idx="1">
                  <c:v>BA</c:v>
                </c:pt>
                <c:pt idx="2">
                  <c:v>XK</c:v>
                </c:pt>
                <c:pt idx="3">
                  <c:v>ME</c:v>
                </c:pt>
                <c:pt idx="4">
                  <c:v>MK</c:v>
                </c:pt>
                <c:pt idx="5">
                  <c:v>RS</c:v>
                </c:pt>
              </c:strCache>
            </c:strRef>
          </c:cat>
          <c:val>
            <c:numRef>
              <c:f>'Fig.5,7,8'!$D$21:$K$21</c:f>
              <c:numCache>
                <c:formatCode>0.00</c:formatCode>
                <c:ptCount val="6"/>
                <c:pt idx="0">
                  <c:v>8.9733415826218579</c:v>
                </c:pt>
                <c:pt idx="1">
                  <c:v>4.6699030414025113</c:v>
                </c:pt>
                <c:pt idx="2">
                  <c:v>3.4684299600000004</c:v>
                </c:pt>
                <c:pt idx="3">
                  <c:v>4.4535937466666669</c:v>
                </c:pt>
                <c:pt idx="4">
                  <c:v>13.520812312243629</c:v>
                </c:pt>
                <c:pt idx="5">
                  <c:v>32.494697831654037</c:v>
                </c:pt>
              </c:numCache>
            </c:numRef>
          </c:val>
          <c:extLst>
            <c:ext xmlns:c16="http://schemas.microsoft.com/office/drawing/2014/chart" uri="{C3380CC4-5D6E-409C-BE32-E72D297353CC}">
              <c16:uniqueId val="{00000002-480C-4332-BEBE-0805A83BD50F}"/>
            </c:ext>
          </c:extLst>
        </c:ser>
        <c:dLbls>
          <c:showLegendKey val="0"/>
          <c:showVal val="0"/>
          <c:showCatName val="0"/>
          <c:showSerName val="0"/>
          <c:showPercent val="0"/>
          <c:showBubbleSize val="0"/>
        </c:dLbls>
        <c:gapWidth val="150"/>
        <c:overlap val="100"/>
        <c:axId val="455703896"/>
        <c:axId val="455704880"/>
        <c:extLst>
          <c:ext xmlns:c15="http://schemas.microsoft.com/office/drawing/2012/chart" uri="{02D57815-91ED-43cb-92C2-25804820EDAC}">
            <c15:filteredBarSeries>
              <c15:ser>
                <c:idx val="0"/>
                <c:order val="0"/>
                <c:tx>
                  <c:strRef>
                    <c:extLst>
                      <c:ext uri="{02D57815-91ED-43cb-92C2-25804820EDAC}">
                        <c15:formulaRef>
                          <c15:sqref>'Fig.5,7,8'!$B$3:$C$3</c15:sqref>
                        </c15:formulaRef>
                      </c:ext>
                    </c:extLst>
                    <c:strCache>
                      <c:ptCount val="2"/>
                      <c:pt idx="0">
                        <c:v>Total Budgetary Support to Agriculture</c:v>
                      </c:pt>
                      <c:pt idx="1">
                        <c:v>mill. EUR</c:v>
                      </c:pt>
                    </c:strCache>
                  </c:strRef>
                </c:tx>
                <c:spPr>
                  <a:solidFill>
                    <a:schemeClr val="accent1"/>
                  </a:solidFill>
                  <a:ln>
                    <a:noFill/>
                  </a:ln>
                  <a:effectLst/>
                </c:spPr>
                <c:invertIfNegative val="0"/>
                <c:cat>
                  <c:strRef>
                    <c:extLst>
                      <c:ex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c:ext uri="{02D57815-91ED-43cb-92C2-25804820EDAC}">
                        <c15:formulaRef>
                          <c15:sqref>'Fig.5,7,8'!$D$3:$K$3</c15:sqref>
                        </c15:formulaRef>
                      </c:ext>
                    </c:extLst>
                    <c:numCache>
                      <c:formatCode>0.00</c:formatCode>
                      <c:ptCount val="6"/>
                      <c:pt idx="0">
                        <c:v>37.723030143957743</c:v>
                      </c:pt>
                      <c:pt idx="1">
                        <c:v>84.582443347940341</c:v>
                      </c:pt>
                      <c:pt idx="2">
                        <c:v>62.470718193333333</c:v>
                      </c:pt>
                      <c:pt idx="3">
                        <c:v>23.39281699066667</c:v>
                      </c:pt>
                      <c:pt idx="4">
                        <c:v>140.43791261213411</c:v>
                      </c:pt>
                      <c:pt idx="5">
                        <c:v>275.45518350223182</c:v>
                      </c:pt>
                    </c:numCache>
                  </c:numRef>
                </c:val>
                <c:extLst>
                  <c:ext xmlns:c16="http://schemas.microsoft.com/office/drawing/2014/chart" uri="{C3380CC4-5D6E-409C-BE32-E72D297353CC}">
                    <c16:uniqueId val="{00000003-480C-4332-BEBE-0805A83BD50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'Fig.5,7,8'!$B$4:$C$4</c15:sqref>
                        </c15:formulaRef>
                      </c:ext>
                    </c:extLst>
                    <c:strCache>
                      <c:ptCount val="2"/>
                      <c:pt idx="0">
                        <c:v>Total Budgetary Support to Agriculture</c:v>
                      </c:pt>
                      <c:pt idx="1">
                        <c:v>% of nat.expend.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'Fig.5,7,8'!$D$4:$K$4</c15:sqref>
                        </c15:formulaRef>
                      </c:ext>
                    </c:extLst>
                    <c:numCache>
                      <c:formatCode>0.0</c:formatCode>
                      <c:ptCount val="6"/>
                      <c:pt idx="0">
                        <c:v>1.0025888281753417</c:v>
                      </c:pt>
                      <c:pt idx="1">
                        <c:v>1.3065194535784972</c:v>
                      </c:pt>
                      <c:pt idx="2">
                        <c:v>3.0611636938129543</c:v>
                      </c:pt>
                      <c:pt idx="3">
                        <c:v>1.2482692539800537</c:v>
                      </c:pt>
                      <c:pt idx="4">
                        <c:v>4.2215673870352184</c:v>
                      </c:pt>
                      <c:pt idx="5">
                        <c:v>2.7050474240744511</c:v>
                      </c:pt>
                    </c:numCache>
                  </c:numRef>
                </c:val>
                <c:extLst xmlns:c15="http://schemas.microsoft.com/office/drawing/2012/chart">
                  <c:ext xmlns:c16="http://schemas.microsoft.com/office/drawing/2014/chart" uri="{C3380CC4-5D6E-409C-BE32-E72D297353CC}">
                    <c16:uniqueId val="{00000004-480C-4332-BEBE-0805A83BD50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'Fig.5,7,8'!$B$5:$C$5</c15:sqref>
                        </c15:formulaRef>
                      </c:ext>
                    </c:extLst>
                    <c:strCache>
                      <c:ptCount val="2"/>
                      <c:pt idx="0">
                        <c:v>Total Budgetary Support to Agriculture</c:v>
                      </c:pt>
                      <c:pt idx="1">
                        <c:v>% of GDP</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'Fig.5,7,8'!$D$5:$K$5</c15:sqref>
                        </c15:formulaRef>
                      </c:ext>
                    </c:extLst>
                    <c:numCache>
                      <c:formatCode>0.0</c:formatCode>
                      <c:ptCount val="6"/>
                      <c:pt idx="0">
                        <c:v>0.29764107735488199</c:v>
                      </c:pt>
                      <c:pt idx="1">
                        <c:v>0.49527900528892627</c:v>
                      </c:pt>
                      <c:pt idx="2">
                        <c:v>0.92578773340662746</c:v>
                      </c:pt>
                      <c:pt idx="3">
                        <c:v>0.52204456573681479</c:v>
                      </c:pt>
                      <c:pt idx="4">
                        <c:v>1.3134435008016005</c:v>
                      </c:pt>
                      <c:pt idx="5">
                        <c:v>0.64584768640450796</c:v>
                      </c:pt>
                    </c:numCache>
                  </c:numRef>
                </c:val>
                <c:extLst xmlns:c15="http://schemas.microsoft.com/office/drawing/2012/chart">
                  <c:ext xmlns:c16="http://schemas.microsoft.com/office/drawing/2014/chart" uri="{C3380CC4-5D6E-409C-BE32-E72D297353CC}">
                    <c16:uniqueId val="{00000005-480C-4332-BEBE-0805A83BD50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'Fig.5,7,8'!$B$6:$C$6</c15:sqref>
                        </c15:formulaRef>
                      </c:ext>
                    </c:extLst>
                    <c:strCache>
                      <c:ptCount val="2"/>
                      <c:pt idx="0">
                        <c:v>Total Budgetary Support to Agriculture</c:v>
                      </c:pt>
                      <c:pt idx="1">
                        <c:v>% of GVA ag.</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'Fig.5,7,8'!$D$6:$K$6</c15:sqref>
                        </c15:formulaRef>
                      </c:ext>
                    </c:extLst>
                    <c:numCache>
                      <c:formatCode>0.0</c:formatCode>
                      <c:ptCount val="6"/>
                      <c:pt idx="0">
                        <c:v>1.5928746262291162</c:v>
                      </c:pt>
                      <c:pt idx="1">
                        <c:v>8.5913515759418786</c:v>
                      </c:pt>
                      <c:pt idx="2">
                        <c:v>11.616307058463301</c:v>
                      </c:pt>
                      <c:pt idx="3">
                        <c:v>7.6874193199693313</c:v>
                      </c:pt>
                      <c:pt idx="4">
                        <c:v>15.614350033533277</c:v>
                      </c:pt>
                      <c:pt idx="5">
                        <c:v>10.45374087273081</c:v>
                      </c:pt>
                    </c:numCache>
                  </c:numRef>
                </c:val>
                <c:extLst xmlns:c15="http://schemas.microsoft.com/office/drawing/2012/chart">
                  <c:ext xmlns:c16="http://schemas.microsoft.com/office/drawing/2014/chart" uri="{C3380CC4-5D6E-409C-BE32-E72D297353CC}">
                    <c16:uniqueId val="{00000006-480C-4332-BEBE-0805A83BD50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'Fig.5,7,8'!$B$7:$C$7</c15:sqref>
                        </c15:formulaRef>
                      </c:ext>
                    </c:extLst>
                    <c:strCache>
                      <c:ptCount val="2"/>
                      <c:pt idx="0">
                        <c:v>Total Budgetary Support to Agriculture</c:v>
                      </c:pt>
                      <c:pt idx="1">
                        <c:v>EUR/ha</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'Fig.5,7,8'!$D$7:$K$7</c15:sqref>
                        </c15:formulaRef>
                      </c:ext>
                    </c:extLst>
                    <c:numCache>
                      <c:formatCode>0.00</c:formatCode>
                      <c:ptCount val="6"/>
                      <c:pt idx="0">
                        <c:v>31.689542039978715</c:v>
                      </c:pt>
                      <c:pt idx="1">
                        <c:v>37.651425804213027</c:v>
                      </c:pt>
                      <c:pt idx="2">
                        <c:v>149.85132145261602</c:v>
                      </c:pt>
                      <c:pt idx="3">
                        <c:v>91.784529128956336</c:v>
                      </c:pt>
                      <c:pt idx="4">
                        <c:v>111.11066103713854</c:v>
                      </c:pt>
                      <c:pt idx="5">
                        <c:v>79.903644233498198</c:v>
                      </c:pt>
                    </c:numCache>
                  </c:numRef>
                </c:val>
                <c:extLst xmlns:c15="http://schemas.microsoft.com/office/drawing/2012/chart">
                  <c:ext xmlns:c16="http://schemas.microsoft.com/office/drawing/2014/chart" uri="{C3380CC4-5D6E-409C-BE32-E72D297353CC}">
                    <c16:uniqueId val="{00000007-480C-4332-BEBE-0805A83BD50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'Fig.5,7,8'!$B$8:$C$8</c15:sqref>
                        </c15:formulaRef>
                      </c:ext>
                    </c:extLst>
                    <c:strCache>
                      <c:ptCount val="2"/>
                      <c:pt idx="0">
                        <c:v>Total Budgetary Support to Agriculture</c:v>
                      </c:pt>
                      <c:pt idx="1">
                        <c:v>EUR/person</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'Fig.5,7,8'!$D$8:$K$8</c15:sqref>
                        </c15:formulaRef>
                      </c:ext>
                    </c:extLst>
                    <c:numCache>
                      <c:formatCode>0.00</c:formatCode>
                      <c:ptCount val="6"/>
                      <c:pt idx="0">
                        <c:v>13.1683470318297</c:v>
                      </c:pt>
                      <c:pt idx="1">
                        <c:v>24.633271531290266</c:v>
                      </c:pt>
                      <c:pt idx="2">
                        <c:v>34.679161688414055</c:v>
                      </c:pt>
                      <c:pt idx="3">
                        <c:v>37.609030531618437</c:v>
                      </c:pt>
                      <c:pt idx="4">
                        <c:v>67.659466353384857</c:v>
                      </c:pt>
                      <c:pt idx="5">
                        <c:v>39.410795045149534</c:v>
                      </c:pt>
                    </c:numCache>
                  </c:numRef>
                </c:val>
                <c:extLst xmlns:c15="http://schemas.microsoft.com/office/drawing/2012/chart">
                  <c:ext xmlns:c16="http://schemas.microsoft.com/office/drawing/2014/chart" uri="{C3380CC4-5D6E-409C-BE32-E72D297353CC}">
                    <c16:uniqueId val="{00000008-480C-4332-BEBE-0805A83BD50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'Fig.5,7,8'!$B$9:$C$9</c15:sqref>
                        </c15:formulaRef>
                      </c:ext>
                    </c:extLst>
                    <c:strCache>
                      <c:ptCount val="2"/>
                      <c:pt idx="0">
                        <c:v>Total Budgetary Support to Agriculture</c:v>
                      </c:pt>
                      <c:pt idx="1">
                        <c:v>EUR/person/day</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'Fig.5,7,8'!$D$9:$K$9</c15:sqref>
                        </c15:formulaRef>
                      </c:ext>
                    </c:extLst>
                    <c:numCache>
                      <c:formatCode>0.00</c:formatCode>
                      <c:ptCount val="6"/>
                      <c:pt idx="0">
                        <c:v>3.6077663100903289E-2</c:v>
                      </c:pt>
                      <c:pt idx="1">
                        <c:v>6.7488415154219911E-2</c:v>
                      </c:pt>
                      <c:pt idx="2">
                        <c:v>9.501140188606591E-2</c:v>
                      </c:pt>
                      <c:pt idx="3">
                        <c:v>0.10303843981265325</c:v>
                      </c:pt>
                      <c:pt idx="4">
                        <c:v>0.18536840096817769</c:v>
                      </c:pt>
                      <c:pt idx="5">
                        <c:v>0.10797478094561516</c:v>
                      </c:pt>
                    </c:numCache>
                  </c:numRef>
                </c:val>
                <c:extLst xmlns:c15="http://schemas.microsoft.com/office/drawing/2012/chart">
                  <c:ext xmlns:c16="http://schemas.microsoft.com/office/drawing/2014/chart" uri="{C3380CC4-5D6E-409C-BE32-E72D297353CC}">
                    <c16:uniqueId val="{00000009-480C-4332-BEBE-0805A83BD50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'Fig.5,7,8'!$B$10:$C$10</c15:sqref>
                        </c15:formulaRef>
                      </c:ext>
                    </c:extLst>
                    <c:strCache>
                      <c:ptCount val="2"/>
                      <c:pt idx="0">
                        <c:v>Total Budgetary Support to Agriculture</c:v>
                      </c:pt>
                      <c:pt idx="1">
                        <c:v>EUR/empl. in ag.</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'Fig.5,7,8'!$D$10:$K$10</c15:sqref>
                        </c15:formulaRef>
                      </c:ext>
                    </c:extLst>
                    <c:numCache>
                      <c:formatCode>0.00</c:formatCode>
                      <c:ptCount val="6"/>
                      <c:pt idx="0">
                        <c:v>82.164843903600726</c:v>
                      </c:pt>
                      <c:pt idx="1">
                        <c:v>586.97046042984277</c:v>
                      </c:pt>
                      <c:pt idx="3">
                        <c:v>1266.7590428158849</c:v>
                      </c:pt>
                      <c:pt idx="4">
                        <c:v>1201.4159245479577</c:v>
                      </c:pt>
                      <c:pt idx="5">
                        <c:v>596.61075049216333</c:v>
                      </c:pt>
                    </c:numCache>
                  </c:numRef>
                </c:val>
                <c:extLst xmlns:c15="http://schemas.microsoft.com/office/drawing/2012/chart">
                  <c:ext xmlns:c16="http://schemas.microsoft.com/office/drawing/2014/chart" uri="{C3380CC4-5D6E-409C-BE32-E72D297353CC}">
                    <c16:uniqueId val="{0000000A-480C-4332-BEBE-0805A83BD50F}"/>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'Fig.5,7,8'!$B$12:$C$12</c15:sqref>
                        </c15:formulaRef>
                      </c:ext>
                    </c:extLst>
                    <c:strCache>
                      <c:ptCount val="2"/>
                      <c:pt idx="0">
                        <c:v>Market and Direct Producer Support </c:v>
                      </c:pt>
                      <c:pt idx="1">
                        <c:v>% of TBS</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'Fig.5,7,8'!$D$12:$K$12</c15:sqref>
                        </c15:formulaRef>
                      </c:ext>
                    </c:extLst>
                    <c:numCache>
                      <c:formatCode>0.00</c:formatCode>
                      <c:ptCount val="6"/>
                      <c:pt idx="0">
                        <c:v>11.120527407882658</c:v>
                      </c:pt>
                      <c:pt idx="1">
                        <c:v>88.498506974907443</c:v>
                      </c:pt>
                      <c:pt idx="2">
                        <c:v>47.046018993588376</c:v>
                      </c:pt>
                      <c:pt idx="3">
                        <c:v>34.912972045757506</c:v>
                      </c:pt>
                      <c:pt idx="4">
                        <c:v>76.681561316905047</c:v>
                      </c:pt>
                      <c:pt idx="5">
                        <c:v>68.405213720246621</c:v>
                      </c:pt>
                    </c:numCache>
                  </c:numRef>
                </c:val>
                <c:extLst xmlns:c15="http://schemas.microsoft.com/office/drawing/2012/chart">
                  <c:ext xmlns:c16="http://schemas.microsoft.com/office/drawing/2014/chart" uri="{C3380CC4-5D6E-409C-BE32-E72D297353CC}">
                    <c16:uniqueId val="{0000000B-480C-4332-BEBE-0805A83BD50F}"/>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'Fig.5,7,8'!$B$13:$C$13</c15:sqref>
                        </c15:formulaRef>
                      </c:ext>
                    </c:extLst>
                    <c:strCache>
                      <c:ptCount val="2"/>
                      <c:pt idx="0">
                        <c:v>Market and Direct Producer Support </c:v>
                      </c:pt>
                      <c:pt idx="1">
                        <c:v>EUR/ha</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'Fig.5,7,8'!$D$13:$K$13</c15:sqref>
                        </c15:formulaRef>
                      </c:ext>
                    </c:extLst>
                    <c:numCache>
                      <c:formatCode>0.00</c:formatCode>
                      <c:ptCount val="6"/>
                      <c:pt idx="0">
                        <c:v>3.5240442079883305</c:v>
                      </c:pt>
                      <c:pt idx="1">
                        <c:v>33.32094969149356</c:v>
                      </c:pt>
                      <c:pt idx="2">
                        <c:v>70.499081152740899</c:v>
                      </c:pt>
                      <c:pt idx="3">
                        <c:v>32.044706997122681</c:v>
                      </c:pt>
                      <c:pt idx="4">
                        <c:v>85.201389672811899</c:v>
                      </c:pt>
                      <c:pt idx="5">
                        <c:v>54.658258608189968</c:v>
                      </c:pt>
                    </c:numCache>
                  </c:numRef>
                </c:val>
                <c:extLst xmlns:c15="http://schemas.microsoft.com/office/drawing/2012/chart">
                  <c:ext xmlns:c16="http://schemas.microsoft.com/office/drawing/2014/chart" uri="{C3380CC4-5D6E-409C-BE32-E72D297353CC}">
                    <c16:uniqueId val="{0000000C-480C-4332-BEBE-0805A83BD50F}"/>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'Fig.5,7,8'!$B$14:$C$14</c15:sqref>
                        </c15:formulaRef>
                      </c:ext>
                    </c:extLst>
                    <c:strCache>
                      <c:ptCount val="2"/>
                      <c:pt idx="0">
                        <c:v>Market and Direct Producer Support </c:v>
                      </c:pt>
                      <c:pt idx="1">
                        <c:v>EUR/person</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'Fig.5,7,8'!$D$14:$K$14</c15:sqref>
                        </c15:formulaRef>
                      </c:ext>
                    </c:extLst>
                    <c:numCache>
                      <c:formatCode>0.00</c:formatCode>
                      <c:ptCount val="6"/>
                      <c:pt idx="0">
                        <c:v>1.4643896408397243</c:v>
                      </c:pt>
                      <c:pt idx="1">
                        <c:v>21.800077524266804</c:v>
                      </c:pt>
                      <c:pt idx="2">
                        <c:v>16.3151649947485</c:v>
                      </c:pt>
                      <c:pt idx="3">
                        <c:v>13.130430316184352</c:v>
                      </c:pt>
                      <c:pt idx="4">
                        <c:v>51.882335178461545</c:v>
                      </c:pt>
                      <c:pt idx="5">
                        <c:v>26.959038579482907</c:v>
                      </c:pt>
                    </c:numCache>
                  </c:numRef>
                </c:val>
                <c:extLst xmlns:c15="http://schemas.microsoft.com/office/drawing/2012/chart">
                  <c:ext xmlns:c16="http://schemas.microsoft.com/office/drawing/2014/chart" uri="{C3380CC4-5D6E-409C-BE32-E72D297353CC}">
                    <c16:uniqueId val="{0000000D-480C-4332-BEBE-0805A83BD50F}"/>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'Fig.5,7,8'!$B$15:$C$15</c15:sqref>
                        </c15:formulaRef>
                      </c:ext>
                    </c:extLst>
                    <c:strCache>
                      <c:ptCount val="2"/>
                      <c:pt idx="0">
                        <c:v>Market and Direct Producer Support </c:v>
                      </c:pt>
                      <c:pt idx="1">
                        <c:v>EUR/empl. in ag.</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'Fig.5,7,8'!$D$15:$K$15</c15:sqref>
                        </c15:formulaRef>
                      </c:ext>
                    </c:extLst>
                    <c:numCache>
                      <c:formatCode>0.00</c:formatCode>
                      <c:ptCount val="6"/>
                      <c:pt idx="0">
                        <c:v>9.1371639859439231</c:v>
                      </c:pt>
                      <c:pt idx="1">
                        <c:v>519.46009386415074</c:v>
                      </c:pt>
                      <c:pt idx="3">
                        <c:v>442.26323050541521</c:v>
                      </c:pt>
                      <c:pt idx="4">
                        <c:v>921.26448885330365</c:v>
                      </c:pt>
                      <c:pt idx="5">
                        <c:v>408.11285895213166</c:v>
                      </c:pt>
                    </c:numCache>
                  </c:numRef>
                </c:val>
                <c:extLst xmlns:c15="http://schemas.microsoft.com/office/drawing/2012/chart">
                  <c:ext xmlns:c16="http://schemas.microsoft.com/office/drawing/2014/chart" uri="{C3380CC4-5D6E-409C-BE32-E72D297353CC}">
                    <c16:uniqueId val="{0000000E-480C-4332-BEBE-0805A83BD50F}"/>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'Fig.5,7,8'!$B$17:$C$17</c15:sqref>
                        </c15:formulaRef>
                      </c:ext>
                    </c:extLst>
                    <c:strCache>
                      <c:ptCount val="2"/>
                      <c:pt idx="0">
                        <c:v>Structural and Rural Development Support </c:v>
                      </c:pt>
                      <c:pt idx="1">
                        <c:v>% of TBS</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'Fig.5,7,8'!$D$17:$K$17</c15:sqref>
                        </c15:formulaRef>
                      </c:ext>
                    </c:extLst>
                    <c:numCache>
                      <c:formatCode>0.00</c:formatCode>
                      <c:ptCount val="6"/>
                      <c:pt idx="0">
                        <c:v>65.092036778032394</c:v>
                      </c:pt>
                      <c:pt idx="1">
                        <c:v>5.9803672966807202</c:v>
                      </c:pt>
                      <c:pt idx="2">
                        <c:v>47.401891867199296</c:v>
                      </c:pt>
                      <c:pt idx="3">
                        <c:v>46.048731931819987</c:v>
                      </c:pt>
                      <c:pt idx="4">
                        <c:v>13.690830254033621</c:v>
                      </c:pt>
                      <c:pt idx="5">
                        <c:v>19.798058616652124</c:v>
                      </c:pt>
                    </c:numCache>
                  </c:numRef>
                </c:val>
                <c:extLst xmlns:c15="http://schemas.microsoft.com/office/drawing/2012/chart">
                  <c:ext xmlns:c16="http://schemas.microsoft.com/office/drawing/2014/chart" uri="{C3380CC4-5D6E-409C-BE32-E72D297353CC}">
                    <c16:uniqueId val="{0000000F-480C-4332-BEBE-0805A83BD50F}"/>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'Fig.5,7,8'!$B$18:$C$18</c15:sqref>
                        </c15:formulaRef>
                      </c:ext>
                    </c:extLst>
                    <c:strCache>
                      <c:ptCount val="2"/>
                      <c:pt idx="0">
                        <c:v>Structural and Rural Development Support </c:v>
                      </c:pt>
                      <c:pt idx="1">
                        <c:v>EUR/ha</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'Fig.5,7,8'!$D$18:$K$18</c15:sqref>
                        </c15:formulaRef>
                      </c:ext>
                    </c:extLst>
                    <c:numCache>
                      <c:formatCode>0.00</c:formatCode>
                      <c:ptCount val="6"/>
                      <c:pt idx="0">
                        <c:v>20.62736835945298</c:v>
                      </c:pt>
                      <c:pt idx="1">
                        <c:v>2.2516935555291617</c:v>
                      </c:pt>
                      <c:pt idx="2">
                        <c:v>71.03236135653826</c:v>
                      </c:pt>
                      <c:pt idx="3">
                        <c:v>42.26561177347633</c:v>
                      </c:pt>
                      <c:pt idx="4">
                        <c:v>15.211971996729307</c:v>
                      </c:pt>
                      <c:pt idx="5">
                        <c:v>15.819370322189149</c:v>
                      </c:pt>
                    </c:numCache>
                  </c:numRef>
                </c:val>
                <c:extLst xmlns:c15="http://schemas.microsoft.com/office/drawing/2012/chart">
                  <c:ext xmlns:c16="http://schemas.microsoft.com/office/drawing/2014/chart" uri="{C3380CC4-5D6E-409C-BE32-E72D297353CC}">
                    <c16:uniqueId val="{00000010-480C-4332-BEBE-0805A83BD50F}"/>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'Fig.5,7,8'!$B$19:$C$19</c15:sqref>
                        </c15:formulaRef>
                      </c:ext>
                    </c:extLst>
                    <c:strCache>
                      <c:ptCount val="2"/>
                      <c:pt idx="0">
                        <c:v>Structural and Rural Development Support </c:v>
                      </c:pt>
                      <c:pt idx="1">
                        <c:v>EUR/person</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'Fig.5,7,8'!$D$19:$K$19</c15:sqref>
                        </c15:formulaRef>
                      </c:ext>
                    </c:extLst>
                    <c:numCache>
                      <c:formatCode>0.00</c:formatCode>
                      <c:ptCount val="6"/>
                      <c:pt idx="0">
                        <c:v>8.5715452930175253</c:v>
                      </c:pt>
                      <c:pt idx="1">
                        <c:v>1.4731601147598452</c:v>
                      </c:pt>
                      <c:pt idx="2">
                        <c:v>16.438578723993238</c:v>
                      </c:pt>
                      <c:pt idx="3">
                        <c:v>17.318481651661308</c:v>
                      </c:pt>
                      <c:pt idx="4">
                        <c:v>9.2631426892269122</c:v>
                      </c:pt>
                      <c:pt idx="5">
                        <c:v>7.8025723043273354</c:v>
                      </c:pt>
                    </c:numCache>
                  </c:numRef>
                </c:val>
                <c:extLst xmlns:c15="http://schemas.microsoft.com/office/drawing/2012/chart">
                  <c:ext xmlns:c16="http://schemas.microsoft.com/office/drawing/2014/chart" uri="{C3380CC4-5D6E-409C-BE32-E72D297353CC}">
                    <c16:uniqueId val="{00000011-480C-4332-BEBE-0805A83BD50F}"/>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'Fig.5,7,8'!$B$20:$C$20</c15:sqref>
                        </c15:formulaRef>
                      </c:ext>
                    </c:extLst>
                    <c:strCache>
                      <c:ptCount val="2"/>
                      <c:pt idx="0">
                        <c:v>Structural and Rural Development Support </c:v>
                      </c:pt>
                      <c:pt idx="1">
                        <c:v>EUR/empl. in ag.</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'Fig.5,7,8'!$D$20:$K$20</c15:sqref>
                        </c15:formulaRef>
                      </c:ext>
                    </c:extLst>
                    <c:numCache>
                      <c:formatCode>0.00</c:formatCode>
                      <c:ptCount val="6"/>
                      <c:pt idx="0">
                        <c:v>53.482770412344692</c:v>
                      </c:pt>
                      <c:pt idx="1">
                        <c:v>35.102989456722561</c:v>
                      </c:pt>
                      <c:pt idx="3">
                        <c:v>583.32647584837559</c:v>
                      </c:pt>
                      <c:pt idx="4">
                        <c:v>164.48381487478949</c:v>
                      </c:pt>
                      <c:pt idx="5">
                        <c:v>118.11734609568666</c:v>
                      </c:pt>
                    </c:numCache>
                  </c:numRef>
                </c:val>
                <c:extLst xmlns:c15="http://schemas.microsoft.com/office/drawing/2012/chart">
                  <c:ext xmlns:c16="http://schemas.microsoft.com/office/drawing/2014/chart" uri="{C3380CC4-5D6E-409C-BE32-E72D297353CC}">
                    <c16:uniqueId val="{00000012-480C-4332-BEBE-0805A83BD50F}"/>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'Fig.5,7,8'!$B$22:$C$22</c15:sqref>
                        </c15:formulaRef>
                      </c:ext>
                    </c:extLst>
                    <c:strCache>
                      <c:ptCount val="2"/>
                      <c:pt idx="0">
                        <c:v>Other general support </c:v>
                      </c:pt>
                      <c:pt idx="1">
                        <c:v>% of TBS</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'Fig.5,7,8'!$D$22:$K$22</c15:sqref>
                        </c15:formulaRef>
                      </c:ext>
                    </c:extLst>
                    <c:numCache>
                      <c:formatCode>0.00</c:formatCode>
                      <c:ptCount val="6"/>
                      <c:pt idx="0">
                        <c:v>23.78743581408493</c:v>
                      </c:pt>
                      <c:pt idx="1">
                        <c:v>5.5211257284118496</c:v>
                      </c:pt>
                      <c:pt idx="2">
                        <c:v>5.5520891392123284</c:v>
                      </c:pt>
                      <c:pt idx="3">
                        <c:v>19.038296022422497</c:v>
                      </c:pt>
                      <c:pt idx="4">
                        <c:v>9.6276084290613451</c:v>
                      </c:pt>
                      <c:pt idx="5">
                        <c:v>11.796727663101231</c:v>
                      </c:pt>
                    </c:numCache>
                  </c:numRef>
                </c:val>
                <c:extLst xmlns:c15="http://schemas.microsoft.com/office/drawing/2012/chart">
                  <c:ext xmlns:c16="http://schemas.microsoft.com/office/drawing/2014/chart" uri="{C3380CC4-5D6E-409C-BE32-E72D297353CC}">
                    <c16:uniqueId val="{00000013-480C-4332-BEBE-0805A83BD50F}"/>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'Fig.5,7,8'!$B$23:$C$23</c15:sqref>
                        </c15:formulaRef>
                      </c:ext>
                    </c:extLst>
                    <c:strCache>
                      <c:ptCount val="2"/>
                      <c:pt idx="0">
                        <c:v>Other general support </c:v>
                      </c:pt>
                      <c:pt idx="1">
                        <c:v>EUR/ha</c:v>
                      </c:pt>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'Fig.5,7,8'!$D$23:$K$23</c15:sqref>
                        </c15:formulaRef>
                      </c:ext>
                    </c:extLst>
                    <c:numCache>
                      <c:formatCode>0.00</c:formatCode>
                      <c:ptCount val="6"/>
                      <c:pt idx="0">
                        <c:v>7.5381294725373973</c:v>
                      </c:pt>
                      <c:pt idx="1">
                        <c:v>2.0787825571903036</c:v>
                      </c:pt>
                      <c:pt idx="2">
                        <c:v>8.3198789433368479</c:v>
                      </c:pt>
                      <c:pt idx="3">
                        <c:v>17.474210358357315</c:v>
                      </c:pt>
                      <c:pt idx="4">
                        <c:v>10.69729936759733</c:v>
                      </c:pt>
                      <c:pt idx="5">
                        <c:v>9.4260153031190743</c:v>
                      </c:pt>
                    </c:numCache>
                  </c:numRef>
                </c:val>
                <c:extLst xmlns:c15="http://schemas.microsoft.com/office/drawing/2012/chart">
                  <c:ext xmlns:c16="http://schemas.microsoft.com/office/drawing/2014/chart" uri="{C3380CC4-5D6E-409C-BE32-E72D297353CC}">
                    <c16:uniqueId val="{00000014-480C-4332-BEBE-0805A83BD50F}"/>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'Fig.5,7,8'!$B$24:$C$24</c15:sqref>
                        </c15:formulaRef>
                      </c:ext>
                    </c:extLst>
                    <c:strCache>
                      <c:ptCount val="2"/>
                      <c:pt idx="0">
                        <c:v>Other general support </c:v>
                      </c:pt>
                      <c:pt idx="1">
                        <c:v>EUR/person</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'Fig.5,7,8'!$D$24:$K$24</c15:sqref>
                        </c15:formulaRef>
                      </c:ext>
                    </c:extLst>
                    <c:numCache>
                      <c:formatCode>0.00</c:formatCode>
                      <c:ptCount val="6"/>
                      <c:pt idx="0">
                        <c:v>3.1324120979724479</c:v>
                      </c:pt>
                      <c:pt idx="1">
                        <c:v>1.3600338922636186</c:v>
                      </c:pt>
                      <c:pt idx="2">
                        <c:v>1.9254179696723199</c:v>
                      </c:pt>
                      <c:pt idx="3">
                        <c:v>7.1601185637727758</c:v>
                      </c:pt>
                      <c:pt idx="4">
                        <c:v>6.5139884856964061</c:v>
                      </c:pt>
                      <c:pt idx="5">
                        <c:v>4.649184161339285</c:v>
                      </c:pt>
                    </c:numCache>
                  </c:numRef>
                </c:val>
                <c:extLst xmlns:c15="http://schemas.microsoft.com/office/drawing/2012/chart">
                  <c:ext xmlns:c16="http://schemas.microsoft.com/office/drawing/2014/chart" uri="{C3380CC4-5D6E-409C-BE32-E72D297353CC}">
                    <c16:uniqueId val="{00000015-480C-4332-BEBE-0805A83BD50F}"/>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'Fig.5,7,8'!$B$25:$C$25</c15:sqref>
                        </c15:formulaRef>
                      </c:ext>
                    </c:extLst>
                    <c:strCache>
                      <c:ptCount val="2"/>
                      <c:pt idx="0">
                        <c:v>Other general support </c:v>
                      </c:pt>
                      <c:pt idx="1">
                        <c:v>EUR/empl. in ag.</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'Fig.5,7,8'!$D$2:$K$2</c15:sqref>
                        </c15:formulaRef>
                      </c:ext>
                    </c:extLst>
                    <c:strCache>
                      <c:ptCount val="6"/>
                      <c:pt idx="0">
                        <c:v>AL</c:v>
                      </c:pt>
                      <c:pt idx="1">
                        <c:v>BA</c:v>
                      </c:pt>
                      <c:pt idx="2">
                        <c:v>XK</c:v>
                      </c:pt>
                      <c:pt idx="3">
                        <c:v>ME</c:v>
                      </c:pt>
                      <c:pt idx="4">
                        <c:v>MK</c:v>
                      </c:pt>
                      <c:pt idx="5">
                        <c:v>RS</c:v>
                      </c:pt>
                    </c:strCache>
                  </c:strRef>
                </c:cat>
                <c:val>
                  <c:numRef>
                    <c:extLst xmlns:c15="http://schemas.microsoft.com/office/drawing/2012/chart">
                      <c:ext xmlns:c15="http://schemas.microsoft.com/office/drawing/2012/chart" uri="{02D57815-91ED-43cb-92C2-25804820EDAC}">
                        <c15:formulaRef>
                          <c15:sqref>'Fig.5,7,8'!$D$25:$K$25</c15:sqref>
                        </c15:formulaRef>
                      </c:ext>
                    </c:extLst>
                    <c:numCache>
                      <c:formatCode>0.00</c:formatCode>
                      <c:ptCount val="6"/>
                      <c:pt idx="0">
                        <c:v>8.3037128407198733</c:v>
                      </c:pt>
                      <c:pt idx="1">
                        <c:v>1.6079387617935685</c:v>
                      </c:pt>
                      <c:pt idx="2">
                        <c:v>3.0821127487498519</c:v>
                      </c:pt>
                      <c:pt idx="3">
                        <c:v>30.608192962094048</c:v>
                      </c:pt>
                      <c:pt idx="4">
                        <c:v>4.6383404342436689</c:v>
                      </c:pt>
                      <c:pt idx="5">
                        <c:v>1.6878187232594284</c:v>
                      </c:pt>
                    </c:numCache>
                  </c:numRef>
                </c:val>
                <c:extLst xmlns:c15="http://schemas.microsoft.com/office/drawing/2012/chart">
                  <c:ext xmlns:c16="http://schemas.microsoft.com/office/drawing/2014/chart" uri="{C3380CC4-5D6E-409C-BE32-E72D297353CC}">
                    <c16:uniqueId val="{00000016-480C-4332-BEBE-0805A83BD50F}"/>
                  </c:ext>
                </c:extLst>
              </c15:ser>
            </c15:filteredBarSeries>
          </c:ext>
        </c:extLst>
      </c:barChart>
      <c:catAx>
        <c:axId val="45570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55704880"/>
        <c:crosses val="autoZero"/>
        <c:auto val="1"/>
        <c:lblAlgn val="ctr"/>
        <c:lblOffset val="100"/>
        <c:noMultiLvlLbl val="0"/>
      </c:catAx>
      <c:valAx>
        <c:axId val="455704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570389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'Fig.5,7,8'!$C$30</c:f>
              <c:strCache>
                <c:ptCount val="1"/>
                <c:pt idx="0">
                  <c:v>MDPS</c:v>
                </c:pt>
              </c:strCache>
            </c:strRef>
          </c:tx>
          <c:spPr>
            <a:solidFill>
              <a:srgbClr val="0070C0"/>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'Fig.5,7,8'!$D$2:$K$2</c:f>
              <c:strCache>
                <c:ptCount val="7"/>
                <c:pt idx="0">
                  <c:v>AL</c:v>
                </c:pt>
                <c:pt idx="1">
                  <c:v>BA</c:v>
                </c:pt>
                <c:pt idx="2">
                  <c:v>XK</c:v>
                </c:pt>
                <c:pt idx="3">
                  <c:v>ME</c:v>
                </c:pt>
                <c:pt idx="4">
                  <c:v>MK</c:v>
                </c:pt>
                <c:pt idx="5">
                  <c:v>RS</c:v>
                </c:pt>
                <c:pt idx="6">
                  <c:v>EU</c:v>
                </c:pt>
              </c:strCache>
            </c:strRef>
          </c:cat>
          <c:val>
            <c:numRef>
              <c:f>'Fig.5,7,8'!$D$30:$K$30</c:f>
              <c:numCache>
                <c:formatCode>0%</c:formatCode>
                <c:ptCount val="7"/>
                <c:pt idx="0">
                  <c:v>0.14591462085903495</c:v>
                </c:pt>
                <c:pt idx="1">
                  <c:v>0.93670153944161516</c:v>
                </c:pt>
                <c:pt idx="2">
                  <c:v>0.49811603628726386</c:v>
                </c:pt>
                <c:pt idx="3">
                  <c:v>0.43122822680988437</c:v>
                </c:pt>
                <c:pt idx="4">
                  <c:v>0.84850649610963458</c:v>
                </c:pt>
                <c:pt idx="5">
                  <c:v>0.77554054297405184</c:v>
                </c:pt>
                <c:pt idx="6">
                  <c:v>0.77777777777777779</c:v>
                </c:pt>
              </c:numCache>
            </c:numRef>
          </c:val>
          <c:extLst>
            <c:ext xmlns:c16="http://schemas.microsoft.com/office/drawing/2014/chart" uri="{C3380CC4-5D6E-409C-BE32-E72D297353CC}">
              <c16:uniqueId val="{00000000-355B-4415-8204-712BDAF682D6}"/>
            </c:ext>
          </c:extLst>
        </c:ser>
        <c:ser>
          <c:idx val="1"/>
          <c:order val="1"/>
          <c:tx>
            <c:strRef>
              <c:f>'Fig.5,7,8'!$C$31</c:f>
              <c:strCache>
                <c:ptCount val="1"/>
                <c:pt idx="0">
                  <c:v>SRDS</c:v>
                </c:pt>
              </c:strCache>
            </c:strRef>
          </c:tx>
          <c:spPr>
            <a:solidFill>
              <a:srgbClr val="C00000"/>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'Fig.5,7,8'!$D$2:$K$2</c:f>
              <c:strCache>
                <c:ptCount val="7"/>
                <c:pt idx="0">
                  <c:v>AL</c:v>
                </c:pt>
                <c:pt idx="1">
                  <c:v>BA</c:v>
                </c:pt>
                <c:pt idx="2">
                  <c:v>XK</c:v>
                </c:pt>
                <c:pt idx="3">
                  <c:v>ME</c:v>
                </c:pt>
                <c:pt idx="4">
                  <c:v>MK</c:v>
                </c:pt>
                <c:pt idx="5">
                  <c:v>RS</c:v>
                </c:pt>
                <c:pt idx="6">
                  <c:v>EU</c:v>
                </c:pt>
              </c:strCache>
            </c:strRef>
          </c:cat>
          <c:val>
            <c:numRef>
              <c:f>'Fig.5,7,8'!$D$31:$K$31</c:f>
              <c:numCache>
                <c:formatCode>0%</c:formatCode>
                <c:ptCount val="7"/>
                <c:pt idx="0">
                  <c:v>0.85408537914096505</c:v>
                </c:pt>
                <c:pt idx="1">
                  <c:v>6.3298460558384839E-2</c:v>
                </c:pt>
                <c:pt idx="2">
                  <c:v>0.50188396371273614</c:v>
                </c:pt>
                <c:pt idx="3">
                  <c:v>0.56877177319011563</c:v>
                </c:pt>
                <c:pt idx="4">
                  <c:v>0.15149350389036542</c:v>
                </c:pt>
                <c:pt idx="5">
                  <c:v>0.22445945702594816</c:v>
                </c:pt>
                <c:pt idx="6">
                  <c:v>0.22222222222222221</c:v>
                </c:pt>
              </c:numCache>
            </c:numRef>
          </c:val>
          <c:extLst>
            <c:ext xmlns:c16="http://schemas.microsoft.com/office/drawing/2014/chart" uri="{C3380CC4-5D6E-409C-BE32-E72D297353CC}">
              <c16:uniqueId val="{00000001-355B-4415-8204-712BDAF682D6}"/>
            </c:ext>
          </c:extLst>
        </c:ser>
        <c:dLbls>
          <c:showLegendKey val="0"/>
          <c:showVal val="0"/>
          <c:showCatName val="0"/>
          <c:showSerName val="0"/>
          <c:showPercent val="0"/>
          <c:showBubbleSize val="0"/>
        </c:dLbls>
        <c:gapWidth val="150"/>
        <c:overlap val="100"/>
        <c:axId val="458827096"/>
        <c:axId val="458825136"/>
      </c:barChart>
      <c:catAx>
        <c:axId val="4588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58825136"/>
        <c:crosses val="autoZero"/>
        <c:auto val="1"/>
        <c:lblAlgn val="ctr"/>
        <c:lblOffset val="100"/>
        <c:noMultiLvlLbl val="0"/>
      </c:catAx>
      <c:valAx>
        <c:axId val="45882513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5882709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'Table final text'!$A$50</c:f>
              <c:strCache>
                <c:ptCount val="1"/>
                <c:pt idx="0">
                  <c:v>Used EU part</c:v>
                </c:pt>
              </c:strCache>
            </c:strRef>
          </c:tx>
          <c:spPr>
            <a:solidFill>
              <a:srgbClr val="0070C0"/>
            </a:solidFill>
            <a:ln>
              <a:noFill/>
            </a:ln>
            <a:effectLst/>
          </c:spPr>
          <c:invertIfNegative val="0"/>
          <c:cat>
            <c:strRef>
              <c:f>'Table final text'!$B$48:$E$48</c:f>
              <c:strCache>
                <c:ptCount val="4"/>
                <c:pt idx="0">
                  <c:v>AL</c:v>
                </c:pt>
                <c:pt idx="1">
                  <c:v>ME</c:v>
                </c:pt>
                <c:pt idx="2">
                  <c:v>MK</c:v>
                </c:pt>
                <c:pt idx="3">
                  <c:v>RS</c:v>
                </c:pt>
              </c:strCache>
            </c:strRef>
          </c:cat>
          <c:val>
            <c:numRef>
              <c:f>'Table final text'!$B$50:$E$50</c:f>
              <c:numCache>
                <c:formatCode>0.00</c:formatCode>
                <c:ptCount val="4"/>
                <c:pt idx="0">
                  <c:v>30.974999999999998</c:v>
                </c:pt>
                <c:pt idx="1">
                  <c:v>18.62</c:v>
                </c:pt>
                <c:pt idx="2">
                  <c:v>32.318495999999996</c:v>
                </c:pt>
                <c:pt idx="3">
                  <c:v>35.51</c:v>
                </c:pt>
              </c:numCache>
            </c:numRef>
          </c:val>
          <c:extLst>
            <c:ext xmlns:c16="http://schemas.microsoft.com/office/drawing/2014/chart" uri="{C3380CC4-5D6E-409C-BE32-E72D297353CC}">
              <c16:uniqueId val="{00000000-AF8C-4FE0-AB73-821B202C2A82}"/>
            </c:ext>
          </c:extLst>
        </c:ser>
        <c:dLbls>
          <c:showLegendKey val="0"/>
          <c:showVal val="0"/>
          <c:showCatName val="0"/>
          <c:showSerName val="0"/>
          <c:showPercent val="0"/>
          <c:showBubbleSize val="0"/>
        </c:dLbls>
        <c:gapWidth val="150"/>
        <c:overlap val="100"/>
        <c:axId val="416298016"/>
        <c:axId val="416302608"/>
        <c:extLst>
          <c:ext xmlns:c15="http://schemas.microsoft.com/office/drawing/2012/chart" uri="{02D57815-91ED-43cb-92C2-25804820EDAC}">
            <c15:filteredBarSeries>
              <c15:ser>
                <c:idx val="0"/>
                <c:order val="0"/>
                <c:tx>
                  <c:strRef>
                    <c:extLst>
                      <c:ext uri="{02D57815-91ED-43cb-92C2-25804820EDAC}">
                        <c15:formulaRef>
                          <c15:sqref>'Table final text'!$A$49</c15:sqref>
                        </c15:formulaRef>
                      </c:ext>
                    </c:extLst>
                    <c:strCache>
                      <c:ptCount val="1"/>
                      <c:pt idx="0">
                        <c:v>Used national contribution</c:v>
                      </c:pt>
                    </c:strCache>
                  </c:strRef>
                </c:tx>
                <c:spPr>
                  <a:solidFill>
                    <a:schemeClr val="accent1"/>
                  </a:solidFill>
                  <a:ln>
                    <a:noFill/>
                  </a:ln>
                  <a:effectLst/>
                </c:spPr>
                <c:invertIfNegative val="0"/>
                <c:cat>
                  <c:strRef>
                    <c:extLst>
                      <c:ext uri="{02D57815-91ED-43cb-92C2-25804820EDAC}">
                        <c15:formulaRef>
                          <c15:sqref>'Table final text'!$B$48:$E$48</c15:sqref>
                        </c15:formulaRef>
                      </c:ext>
                    </c:extLst>
                    <c:strCache>
                      <c:ptCount val="4"/>
                      <c:pt idx="0">
                        <c:v>AL</c:v>
                      </c:pt>
                      <c:pt idx="1">
                        <c:v>ME</c:v>
                      </c:pt>
                      <c:pt idx="2">
                        <c:v>MK</c:v>
                      </c:pt>
                      <c:pt idx="3">
                        <c:v>RS</c:v>
                      </c:pt>
                    </c:strCache>
                  </c:strRef>
                </c:cat>
                <c:val>
                  <c:numRef>
                    <c:extLst>
                      <c:ext uri="{02D57815-91ED-43cb-92C2-25804820EDAC}">
                        <c15:formulaRef>
                          <c15:sqref>'Table final text'!$B$49:$E$49</c15:sqref>
                        </c15:formulaRef>
                      </c:ext>
                    </c:extLst>
                    <c:numCache>
                      <c:formatCode>0.00</c:formatCode>
                      <c:ptCount val="4"/>
                      <c:pt idx="0">
                        <c:v>10.324999999999999</c:v>
                      </c:pt>
                      <c:pt idx="1">
                        <c:v>6.206666666666667</c:v>
                      </c:pt>
                      <c:pt idx="2">
                        <c:v>10.772832000000001</c:v>
                      </c:pt>
                      <c:pt idx="3">
                        <c:v>11.836666666666666</c:v>
                      </c:pt>
                    </c:numCache>
                  </c:numRef>
                </c:val>
                <c:extLst>
                  <c:ext xmlns:c16="http://schemas.microsoft.com/office/drawing/2014/chart" uri="{C3380CC4-5D6E-409C-BE32-E72D297353CC}">
                    <c16:uniqueId val="{00000004-AF8C-4FE0-AB73-821B202C2A82}"/>
                  </c:ext>
                </c:extLst>
              </c15:ser>
            </c15:filteredBarSeries>
          </c:ext>
        </c:extLst>
      </c:barChart>
      <c:scatterChart>
        <c:scatterStyle val="lineMarker"/>
        <c:varyColors val="0"/>
        <c:ser>
          <c:idx val="2"/>
          <c:order val="2"/>
          <c:tx>
            <c:strRef>
              <c:f>'Table final text'!$A$51</c:f>
              <c:strCache>
                <c:ptCount val="1"/>
                <c:pt idx="0">
                  <c:v>Total used funds</c:v>
                </c:pt>
              </c:strCache>
            </c:strRef>
          </c:tx>
          <c:spPr>
            <a:ln w="25400" cap="rnd">
              <a:noFill/>
              <a:round/>
            </a:ln>
            <a:effectLst/>
          </c:spPr>
          <c:marker>
            <c:symbol val="circle"/>
            <c:size val="5"/>
            <c:spPr>
              <a:noFill/>
              <a:ln w="9525">
                <a:noFill/>
              </a:ln>
              <a:effectLst/>
            </c:spPr>
          </c:marker>
          <c:xVal>
            <c:strRef>
              <c:f>'Table final text'!$B$48:$E$48</c:f>
              <c:strCache>
                <c:ptCount val="4"/>
                <c:pt idx="0">
                  <c:v>AL</c:v>
                </c:pt>
                <c:pt idx="1">
                  <c:v>ME</c:v>
                </c:pt>
                <c:pt idx="2">
                  <c:v>MK</c:v>
                </c:pt>
                <c:pt idx="3">
                  <c:v>RS</c:v>
                </c:pt>
              </c:strCache>
            </c:strRef>
          </c:xVal>
          <c:yVal>
            <c:numRef>
              <c:f>'Table final text'!$B$51:$E$51</c:f>
              <c:numCache>
                <c:formatCode>0.00</c:formatCode>
                <c:ptCount val="4"/>
                <c:pt idx="0">
                  <c:v>41.3</c:v>
                </c:pt>
                <c:pt idx="1">
                  <c:v>24.826666666666668</c:v>
                </c:pt>
                <c:pt idx="2">
                  <c:v>43.091327999999997</c:v>
                </c:pt>
                <c:pt idx="3">
                  <c:v>47.346666666666664</c:v>
                </c:pt>
              </c:numCache>
            </c:numRef>
          </c:yVal>
          <c:smooth val="0"/>
          <c:extLst>
            <c:ext xmlns:c16="http://schemas.microsoft.com/office/drawing/2014/chart" uri="{C3380CC4-5D6E-409C-BE32-E72D297353CC}">
              <c16:uniqueId val="{00000001-AF8C-4FE0-AB73-821B202C2A82}"/>
            </c:ext>
          </c:extLst>
        </c:ser>
        <c:ser>
          <c:idx val="3"/>
          <c:order val="3"/>
          <c:tx>
            <c:strRef>
              <c:f>'Table final text'!$A$52</c:f>
              <c:strCache>
                <c:ptCount val="1"/>
                <c:pt idx="0">
                  <c:v>Remaining EU funds</c:v>
                </c:pt>
              </c:strCache>
            </c:strRef>
          </c:tx>
          <c:spPr>
            <a:ln w="25400" cap="rnd">
              <a:noFill/>
              <a:round/>
            </a:ln>
            <a:effectLst/>
          </c:spPr>
          <c:marker>
            <c:symbol val="circle"/>
            <c:size val="10"/>
            <c:spPr>
              <a:solidFill>
                <a:srgbClr val="FFFF00"/>
              </a:solidFill>
              <a:ln w="25400">
                <a:solidFill>
                  <a:srgbClr val="0070C0"/>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strRef>
              <c:f>'Table final text'!$B$48:$E$48</c:f>
              <c:strCache>
                <c:ptCount val="4"/>
                <c:pt idx="0">
                  <c:v>AL</c:v>
                </c:pt>
                <c:pt idx="1">
                  <c:v>ME</c:v>
                </c:pt>
                <c:pt idx="2">
                  <c:v>MK</c:v>
                </c:pt>
                <c:pt idx="3">
                  <c:v>RS</c:v>
                </c:pt>
              </c:strCache>
            </c:strRef>
          </c:xVal>
          <c:yVal>
            <c:numRef>
              <c:f>'Table final text'!$B$52:$E$52</c:f>
              <c:numCache>
                <c:formatCode>0.00</c:formatCode>
                <c:ptCount val="4"/>
                <c:pt idx="0">
                  <c:v>71</c:v>
                </c:pt>
                <c:pt idx="1">
                  <c:v>39</c:v>
                </c:pt>
                <c:pt idx="2">
                  <c:v>60</c:v>
                </c:pt>
                <c:pt idx="3">
                  <c:v>175</c:v>
                </c:pt>
              </c:numCache>
            </c:numRef>
          </c:yVal>
          <c:smooth val="0"/>
          <c:extLst>
            <c:ext xmlns:c16="http://schemas.microsoft.com/office/drawing/2014/chart" uri="{C3380CC4-5D6E-409C-BE32-E72D297353CC}">
              <c16:uniqueId val="{00000003-AF8C-4FE0-AB73-821B202C2A82}"/>
            </c:ext>
          </c:extLst>
        </c:ser>
        <c:dLbls>
          <c:showLegendKey val="0"/>
          <c:showVal val="0"/>
          <c:showCatName val="0"/>
          <c:showSerName val="0"/>
          <c:showPercent val="0"/>
          <c:showBubbleSize val="0"/>
        </c:dLbls>
        <c:axId val="422953744"/>
        <c:axId val="422958992"/>
      </c:scatterChart>
      <c:catAx>
        <c:axId val="41629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16302608"/>
        <c:crosses val="autoZero"/>
        <c:auto val="1"/>
        <c:lblAlgn val="ctr"/>
        <c:lblOffset val="100"/>
        <c:noMultiLvlLbl val="0"/>
      </c:catAx>
      <c:valAx>
        <c:axId val="416302608"/>
        <c:scaling>
          <c:orientation val="minMax"/>
        </c:scaling>
        <c:delete val="1"/>
        <c:axPos val="l"/>
        <c:majorGridlines>
          <c:spPr>
            <a:ln w="6350" cap="flat" cmpd="sng" algn="ctr">
              <a:solidFill>
                <a:sysClr val="windowText" lastClr="000000">
                  <a:lumMod val="25000"/>
                  <a:lumOff val="75000"/>
                  <a:alpha val="50000"/>
                </a:sysClr>
              </a:solidFill>
              <a:round/>
            </a:ln>
            <a:effectLst/>
          </c:spPr>
        </c:majorGridlines>
        <c:numFmt formatCode="0" sourceLinked="0"/>
        <c:majorTickMark val="none"/>
        <c:minorTickMark val="none"/>
        <c:tickLblPos val="nextTo"/>
        <c:crossAx val="416298016"/>
        <c:crosses val="autoZero"/>
        <c:crossBetween val="between"/>
      </c:valAx>
      <c:valAx>
        <c:axId val="422958992"/>
        <c:scaling>
          <c:orientation val="minMax"/>
        </c:scaling>
        <c:delete val="1"/>
        <c:axPos val="r"/>
        <c:numFmt formatCode="0.00" sourceLinked="1"/>
        <c:majorTickMark val="out"/>
        <c:minorTickMark val="none"/>
        <c:tickLblPos val="nextTo"/>
        <c:crossAx val="422953744"/>
        <c:crosses val="max"/>
        <c:crossBetween val="midCat"/>
      </c:valAx>
      <c:valAx>
        <c:axId val="422953744"/>
        <c:scaling>
          <c:orientation val="minMax"/>
        </c:scaling>
        <c:delete val="1"/>
        <c:axPos val="t"/>
        <c:numFmt formatCode="General" sourceLinked="1"/>
        <c:majorTickMark val="out"/>
        <c:minorTickMark val="none"/>
        <c:tickLblPos val="nextTo"/>
        <c:crossAx val="422958992"/>
        <c:crosses val="max"/>
        <c:crossBetween val="midCat"/>
      </c:val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CA6D244-0F28-4232-A8D0-0617945FDAA2}" type="datetimeFigureOut">
              <a:rPr lang="en-US" smtClean="0"/>
              <a:t>07-Jun-21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350448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A6D244-0F28-4232-A8D0-0617945FDAA2}" type="datetimeFigureOut">
              <a:rPr lang="en-US" smtClean="0"/>
              <a:t>07-Jun-21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399888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A6D244-0F28-4232-A8D0-0617945FDAA2}" type="datetimeFigureOut">
              <a:rPr lang="en-US" smtClean="0"/>
              <a:t>07-Jun-21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2062415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A6D244-0F28-4232-A8D0-0617945FDAA2}" type="datetimeFigureOut">
              <a:rPr lang="en-US" smtClean="0"/>
              <a:t>07-Jun-21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A12A6-B91D-4493-B1AE-09D83936EC13}"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160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A6D244-0F28-4232-A8D0-0617945FDAA2}" type="datetimeFigureOut">
              <a:rPr lang="en-US" smtClean="0"/>
              <a:t>07-Jun-21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283551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CA6D244-0F28-4232-A8D0-0617945FDAA2}" type="datetimeFigureOut">
              <a:rPr lang="en-US" smtClean="0"/>
              <a:t>07-Jun-21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2018985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CA6D244-0F28-4232-A8D0-0617945FDAA2}" type="datetimeFigureOut">
              <a:rPr lang="en-US" smtClean="0"/>
              <a:t>07-Jun-21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986029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D244-0F28-4232-A8D0-0617945FDAA2}" type="datetimeFigureOut">
              <a:rPr lang="en-US" smtClean="0"/>
              <a:t>07-Jun-21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3655844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D244-0F28-4232-A8D0-0617945FDAA2}" type="datetimeFigureOut">
              <a:rPr lang="en-US" smtClean="0"/>
              <a:t>07-Jun-21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226684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D244-0F28-4232-A8D0-0617945FDAA2}" type="datetimeFigureOut">
              <a:rPr lang="en-US" smtClean="0"/>
              <a:t>07-Jun-21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220089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A6D244-0F28-4232-A8D0-0617945FDAA2}" type="datetimeFigureOut">
              <a:rPr lang="en-US" smtClean="0"/>
              <a:t>07-Jun-21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225701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D244-0F28-4232-A8D0-0617945FDAA2}" type="datetimeFigureOut">
              <a:rPr lang="en-US" smtClean="0"/>
              <a:t>07-Jun-21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257366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D244-0F28-4232-A8D0-0617945FDAA2}" type="datetimeFigureOut">
              <a:rPr lang="en-US" smtClean="0"/>
              <a:t>07-Jun-21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61702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D244-0F28-4232-A8D0-0617945FDAA2}" type="datetimeFigureOut">
              <a:rPr lang="en-US" smtClean="0"/>
              <a:t>07-Jun-21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18704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D244-0F28-4232-A8D0-0617945FDAA2}" type="datetimeFigureOut">
              <a:rPr lang="en-US" smtClean="0"/>
              <a:t>07-Jun-21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380806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A6D244-0F28-4232-A8D0-0617945FDAA2}" type="datetimeFigureOut">
              <a:rPr lang="en-US" smtClean="0"/>
              <a:t>07-Jun-21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382050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A6D244-0F28-4232-A8D0-0617945FDAA2}" type="datetimeFigureOut">
              <a:rPr lang="en-US" smtClean="0"/>
              <a:t>07-Jun-21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A12A6-B91D-4493-B1AE-09D83936EC13}" type="slidenum">
              <a:rPr lang="en-US" smtClean="0"/>
              <a:t>‹#›</a:t>
            </a:fld>
            <a:endParaRPr lang="en-US"/>
          </a:p>
        </p:txBody>
      </p:sp>
    </p:spTree>
    <p:extLst>
      <p:ext uri="{BB962C8B-B14F-4D97-AF65-F5344CB8AC3E}">
        <p14:creationId xmlns:p14="http://schemas.microsoft.com/office/powerpoint/2010/main" val="4181907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D244-0F28-4232-A8D0-0617945FDAA2}" type="datetimeFigureOut">
              <a:rPr lang="en-US" smtClean="0"/>
              <a:t>07-Jun-21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77A12A6-B91D-4493-B1AE-09D83936EC13}" type="slidenum">
              <a:rPr lang="en-US" smtClean="0"/>
              <a:t>‹#›</a:t>
            </a:fld>
            <a:endParaRPr lang="en-US"/>
          </a:p>
        </p:txBody>
      </p:sp>
    </p:spTree>
    <p:extLst>
      <p:ext uri="{BB962C8B-B14F-4D97-AF65-F5344CB8AC3E}">
        <p14:creationId xmlns:p14="http://schemas.microsoft.com/office/powerpoint/2010/main" val="33527498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376854" y="1"/>
            <a:ext cx="9480331" cy="6858000"/>
          </a:xfrm>
        </p:spPr>
      </p:pic>
      <p:sp>
        <p:nvSpPr>
          <p:cNvPr id="6" name="Rectangle 5"/>
          <p:cNvSpPr/>
          <p:nvPr/>
        </p:nvSpPr>
        <p:spPr>
          <a:xfrm>
            <a:off x="2270235" y="2874349"/>
            <a:ext cx="8313682" cy="1938992"/>
          </a:xfrm>
          <a:prstGeom prst="rect">
            <a:avLst/>
          </a:prstGeom>
        </p:spPr>
        <p:txBody>
          <a:bodyPr wrap="square">
            <a:spAutoFit/>
          </a:bodyPr>
          <a:lstStyle/>
          <a:p>
            <a:pPr algn="r"/>
            <a:r>
              <a:rPr lang="en-US" sz="3000" b="1" dirty="0">
                <a:solidFill>
                  <a:srgbClr val="66FF66"/>
                </a:solidFill>
              </a:rPr>
              <a:t>Challenges in the design of </a:t>
            </a:r>
            <a:endParaRPr lang="en-US" sz="3000" b="1" dirty="0" smtClean="0">
              <a:solidFill>
                <a:srgbClr val="66FF66"/>
              </a:solidFill>
            </a:endParaRPr>
          </a:p>
          <a:p>
            <a:pPr algn="r"/>
            <a:r>
              <a:rPr lang="en-US" sz="3000" b="1" dirty="0" smtClean="0">
                <a:solidFill>
                  <a:srgbClr val="66FF66"/>
                </a:solidFill>
              </a:rPr>
              <a:t>policy framework for sustainable agriculture and rural development through</a:t>
            </a:r>
            <a:r>
              <a:rPr lang="en-US" sz="3000" dirty="0" smtClean="0">
                <a:solidFill>
                  <a:srgbClr val="66FF66"/>
                </a:solidFill>
              </a:rPr>
              <a:t> </a:t>
            </a:r>
            <a:r>
              <a:rPr lang="en-US" sz="3000" b="1" dirty="0" smtClean="0">
                <a:solidFill>
                  <a:srgbClr val="66FF66"/>
                </a:solidFill>
              </a:rPr>
              <a:t>green economy </a:t>
            </a:r>
          </a:p>
          <a:p>
            <a:pPr algn="r"/>
            <a:r>
              <a:rPr lang="en-US" sz="3000" b="1" dirty="0" smtClean="0">
                <a:solidFill>
                  <a:srgbClr val="66FF66"/>
                </a:solidFill>
              </a:rPr>
              <a:t>in </a:t>
            </a:r>
            <a:r>
              <a:rPr lang="en-US" sz="3000" b="1" dirty="0">
                <a:solidFill>
                  <a:srgbClr val="66FF66"/>
                </a:solidFill>
              </a:rPr>
              <a:t>the Western Balkan countries</a:t>
            </a:r>
            <a:endParaRPr lang="en-US" sz="3000" dirty="0">
              <a:solidFill>
                <a:srgbClr val="66FF66"/>
              </a:solidFill>
            </a:endParaRPr>
          </a:p>
        </p:txBody>
      </p:sp>
      <p:sp>
        <p:nvSpPr>
          <p:cNvPr id="7" name="Subtitle 2">
            <a:extLst>
              <a:ext uri="{FF2B5EF4-FFF2-40B4-BE49-F238E27FC236}">
                <a16:creationId xmlns:a16="http://schemas.microsoft.com/office/drawing/2014/main" id="{9F410E5E-CFAB-47CA-BCDA-290143236665}"/>
              </a:ext>
            </a:extLst>
          </p:cNvPr>
          <p:cNvSpPr txBox="1">
            <a:spLocks/>
          </p:cNvSpPr>
          <p:nvPr/>
        </p:nvSpPr>
        <p:spPr>
          <a:xfrm>
            <a:off x="3635497" y="5197909"/>
            <a:ext cx="6948420" cy="9611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r>
              <a:rPr lang="en-GB" b="1" dirty="0">
                <a:solidFill>
                  <a:schemeClr val="bg1"/>
                </a:solidFill>
              </a:rPr>
              <a:t>Aleksandra Martinovska </a:t>
            </a:r>
            <a:r>
              <a:rPr lang="en-GB" b="1" dirty="0" err="1" smtClean="0">
                <a:solidFill>
                  <a:schemeClr val="bg1"/>
                </a:solidFill>
              </a:rPr>
              <a:t>Stojcheska</a:t>
            </a:r>
            <a:endParaRPr lang="en-GB" sz="900" b="1" dirty="0" smtClean="0">
              <a:solidFill>
                <a:schemeClr val="bg1"/>
              </a:solidFill>
            </a:endParaRPr>
          </a:p>
          <a:p>
            <a:pPr algn="r" fontAlgn="base">
              <a:spcBef>
                <a:spcPts val="0"/>
              </a:spcBef>
            </a:pPr>
            <a:r>
              <a:rPr lang="en-US" sz="1800" spc="100" dirty="0">
                <a:solidFill>
                  <a:schemeClr val="bg1"/>
                </a:solidFill>
                <a:cs typeface="Calibri"/>
              </a:rPr>
              <a:t>Ss. Cyril and </a:t>
            </a:r>
            <a:r>
              <a:rPr lang="en-US" sz="1800" spc="100" dirty="0" smtClean="0">
                <a:solidFill>
                  <a:schemeClr val="bg1"/>
                </a:solidFill>
                <a:cs typeface="Calibri"/>
              </a:rPr>
              <a:t>Methodius </a:t>
            </a:r>
            <a:r>
              <a:rPr lang="en-US" sz="1800" spc="100" dirty="0">
                <a:solidFill>
                  <a:schemeClr val="bg1"/>
                </a:solidFill>
                <a:cs typeface="Calibri"/>
              </a:rPr>
              <a:t>University in </a:t>
            </a:r>
            <a:r>
              <a:rPr lang="en-US" sz="1800" spc="100" dirty="0" smtClean="0">
                <a:solidFill>
                  <a:schemeClr val="bg1"/>
                </a:solidFill>
                <a:cs typeface="Calibri"/>
              </a:rPr>
              <a:t>Skopje</a:t>
            </a:r>
            <a:r>
              <a:rPr lang="en-US" sz="1800" spc="100" dirty="0" smtClean="0">
                <a:solidFill>
                  <a:schemeClr val="bg1"/>
                </a:solidFill>
              </a:rPr>
              <a:t> </a:t>
            </a:r>
            <a:endParaRPr lang="en-US" sz="1800" spc="100" dirty="0">
              <a:solidFill>
                <a:schemeClr val="bg1"/>
              </a:solidFill>
            </a:endParaRPr>
          </a:p>
          <a:p>
            <a:pPr algn="r" fontAlgn="base">
              <a:spcBef>
                <a:spcPts val="0"/>
              </a:spcBef>
            </a:pPr>
            <a:r>
              <a:rPr lang="en-US" sz="1800" spc="-10" dirty="0">
                <a:solidFill>
                  <a:schemeClr val="bg1"/>
                </a:solidFill>
              </a:rPr>
              <a:t>Faculty of Agricultural Sciences and Food - Skopje</a:t>
            </a:r>
            <a:r>
              <a:rPr lang="en-US" sz="1800" dirty="0" smtClean="0">
                <a:solidFill>
                  <a:schemeClr val="bg2">
                    <a:lumMod val="40000"/>
                    <a:lumOff val="60000"/>
                  </a:schemeClr>
                </a:solidFill>
              </a:rPr>
              <a:t>​</a:t>
            </a:r>
            <a:endParaRPr lang="en-US" sz="1800" dirty="0">
              <a:solidFill>
                <a:schemeClr val="bg2">
                  <a:lumMod val="40000"/>
                  <a:lumOff val="60000"/>
                </a:schemeClr>
              </a:solidFill>
            </a:endParaRPr>
          </a:p>
        </p:txBody>
      </p:sp>
    </p:spTree>
    <p:extLst>
      <p:ext uri="{BB962C8B-B14F-4D97-AF65-F5344CB8AC3E}">
        <p14:creationId xmlns:p14="http://schemas.microsoft.com/office/powerpoint/2010/main" val="379128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7783-4EB0-429B-A622-4D3C0CED286E}"/>
              </a:ext>
            </a:extLst>
          </p:cNvPr>
          <p:cNvSpPr>
            <a:spLocks noGrp="1"/>
          </p:cNvSpPr>
          <p:nvPr>
            <p:ph type="title"/>
          </p:nvPr>
        </p:nvSpPr>
        <p:spPr>
          <a:xfrm>
            <a:off x="1183454" y="621360"/>
            <a:ext cx="9905998" cy="1478570"/>
          </a:xfrm>
        </p:spPr>
        <p:txBody>
          <a:bodyPr>
            <a:normAutofit/>
          </a:bodyPr>
          <a:lstStyle/>
          <a:p>
            <a:r>
              <a:rPr lang="en-GB" b="1" dirty="0" smtClean="0">
                <a:solidFill>
                  <a:schemeClr val="accent5">
                    <a:lumMod val="75000"/>
                  </a:schemeClr>
                </a:solidFill>
                <a:effectLst>
                  <a:outerShdw blurRad="38100" dist="38100" dir="2700000" algn="tl">
                    <a:srgbClr val="000000">
                      <a:alpha val="43137"/>
                    </a:srgbClr>
                  </a:outerShdw>
                </a:effectLst>
              </a:rPr>
              <a:t>Total budgetary support (2017-2019)</a:t>
            </a:r>
            <a:endParaRPr lang="en-GB" b="1" dirty="0">
              <a:solidFill>
                <a:schemeClr val="accent5">
                  <a:lumMod val="75000"/>
                </a:schemeClr>
              </a:solidFill>
              <a:effectLst>
                <a:outerShdw blurRad="38100" dist="38100" dir="2700000" algn="tl">
                  <a:srgbClr val="000000">
                    <a:alpha val="43137"/>
                  </a:srgbClr>
                </a:outerShdw>
              </a:effectLst>
            </a:endParaRPr>
          </a:p>
        </p:txBody>
      </p:sp>
      <p:sp>
        <p:nvSpPr>
          <p:cNvPr id="11" name="Rectangle 10"/>
          <p:cNvSpPr/>
          <p:nvPr/>
        </p:nvSpPr>
        <p:spPr>
          <a:xfrm>
            <a:off x="2556811" y="6118212"/>
            <a:ext cx="7651531" cy="584775"/>
          </a:xfrm>
          <a:prstGeom prst="rect">
            <a:avLst/>
          </a:prstGeom>
          <a:solidFill>
            <a:schemeClr val="accent5">
              <a:lumMod val="20000"/>
              <a:lumOff val="80000"/>
              <a:alpha val="83000"/>
            </a:schemeClr>
          </a:solidFill>
        </p:spPr>
        <p:txBody>
          <a:bodyPr wrap="square">
            <a:spAutoFit/>
          </a:bodyPr>
          <a:lstStyle/>
          <a:p>
            <a:pPr algn="ctr"/>
            <a:r>
              <a:rPr lang="en-GB" sz="1600" b="1" dirty="0" smtClean="0">
                <a:latin typeface="Calibri" panose="020F0502020204030204" pitchFamily="34" charset="0"/>
                <a:ea typeface="Times New Roman" panose="02020603050405020304" pitchFamily="18" charset="0"/>
                <a:cs typeface="Times New Roman" panose="02020603050405020304" pitchFamily="18" charset="0"/>
              </a:rPr>
              <a:t>Legend (APMC): </a:t>
            </a:r>
            <a:r>
              <a:rPr lang="en-GB" sz="16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Market </a:t>
            </a:r>
            <a:r>
              <a:rPr lang="en-GB" sz="16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and direct producer support measures</a:t>
            </a:r>
            <a:r>
              <a:rPr lang="en-GB" sz="1600" b="1" dirty="0">
                <a:latin typeface="Calibri" panose="020F0502020204030204" pitchFamily="34" charset="0"/>
                <a:ea typeface="Times New Roman" panose="02020603050405020304" pitchFamily="18" charset="0"/>
                <a:cs typeface="Times New Roman" panose="02020603050405020304" pitchFamily="18" charset="0"/>
              </a:rPr>
              <a:t>; </a:t>
            </a:r>
            <a:endParaRPr lang="en-GB" sz="1600" b="1" dirty="0" smtClean="0">
              <a:latin typeface="Calibri" panose="020F0502020204030204" pitchFamily="34" charset="0"/>
              <a:ea typeface="Times New Roman" panose="02020603050405020304" pitchFamily="18" charset="0"/>
              <a:cs typeface="Times New Roman" panose="02020603050405020304" pitchFamily="18" charset="0"/>
            </a:endParaRPr>
          </a:p>
          <a:p>
            <a:pPr algn="ctr"/>
            <a:r>
              <a:rPr lang="en-GB" sz="1600"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Structural </a:t>
            </a:r>
            <a:r>
              <a:rPr lang="en-GB" sz="16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and rural development measures</a:t>
            </a:r>
            <a:r>
              <a:rPr lang="en-GB" sz="1600" b="1" dirty="0">
                <a:latin typeface="Calibri" panose="020F0502020204030204" pitchFamily="34" charset="0"/>
                <a:ea typeface="Times New Roman" panose="02020603050405020304" pitchFamily="18" charset="0"/>
                <a:cs typeface="Times New Roman" panose="02020603050405020304" pitchFamily="18" charset="0"/>
              </a:rPr>
              <a:t>; </a:t>
            </a:r>
            <a:r>
              <a:rPr lang="en-GB" sz="1600" b="1"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Other </a:t>
            </a:r>
            <a:r>
              <a:rPr lang="en-GB" sz="16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measures to agriculture</a:t>
            </a:r>
            <a:endPar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734927" y="1967023"/>
            <a:ext cx="10448080" cy="3514148"/>
            <a:chOff x="-70526" y="1"/>
            <a:chExt cx="6094392" cy="2560320"/>
          </a:xfrm>
          <a:noFill/>
        </p:grpSpPr>
        <p:graphicFrame>
          <p:nvGraphicFramePr>
            <p:cNvPr id="13" name="Chart 12"/>
            <p:cNvGraphicFramePr>
              <a:graphicFrameLocks/>
            </p:cNvGraphicFramePr>
            <p:nvPr>
              <p:extLst/>
            </p:nvPr>
          </p:nvGraphicFramePr>
          <p:xfrm>
            <a:off x="-70526" y="1"/>
            <a:ext cx="2988117" cy="256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nvPr>
          </p:nvGraphicFramePr>
          <p:xfrm>
            <a:off x="3147980" y="1"/>
            <a:ext cx="2875886" cy="2560320"/>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Rectangle 2"/>
          <p:cNvSpPr/>
          <p:nvPr/>
        </p:nvSpPr>
        <p:spPr>
          <a:xfrm>
            <a:off x="3792340" y="2232837"/>
            <a:ext cx="1346607" cy="461665"/>
          </a:xfrm>
          <a:prstGeom prst="rect">
            <a:avLst/>
          </a:prstGeom>
          <a:noFill/>
          <a:ln>
            <a:noFill/>
          </a:ln>
        </p:spPr>
        <p:txBody>
          <a:bodyPr wrap="square">
            <a:spAutoFit/>
          </a:bodyPr>
          <a:lstStyle/>
          <a:p>
            <a:pPr algn="ctr"/>
            <a:r>
              <a:rPr lang="en-US" sz="24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EUR/ha</a:t>
            </a:r>
            <a:endParaRPr lang="en-US" sz="2400" dirty="0">
              <a:solidFill>
                <a:schemeClr val="accent5">
                  <a:lumMod val="75000"/>
                </a:schemeClr>
              </a:solidFill>
            </a:endParaRPr>
          </a:p>
        </p:txBody>
      </p:sp>
      <p:sp>
        <p:nvSpPr>
          <p:cNvPr id="4" name="Rectangle 3"/>
          <p:cNvSpPr/>
          <p:nvPr/>
        </p:nvSpPr>
        <p:spPr>
          <a:xfrm>
            <a:off x="8307607" y="2232837"/>
            <a:ext cx="2166491" cy="461665"/>
          </a:xfrm>
          <a:prstGeom prst="rect">
            <a:avLst/>
          </a:prstGeom>
        </p:spPr>
        <p:txBody>
          <a:bodyPr wrap="none">
            <a:spAutoFit/>
          </a:bodyPr>
          <a:lstStyle/>
          <a:p>
            <a:r>
              <a:rPr lang="en-US" sz="24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EUR/inhabitant</a:t>
            </a:r>
            <a:endParaRPr lang="en-US" sz="2400" dirty="0">
              <a:solidFill>
                <a:schemeClr val="accent5">
                  <a:lumMod val="75000"/>
                </a:schemeClr>
              </a:solidFill>
            </a:endParaRPr>
          </a:p>
        </p:txBody>
      </p:sp>
    </p:spTree>
    <p:custDataLst>
      <p:tags r:id="rId1"/>
    </p:custDataLst>
    <p:extLst>
      <p:ext uri="{BB962C8B-B14F-4D97-AF65-F5344CB8AC3E}">
        <p14:creationId xmlns:p14="http://schemas.microsoft.com/office/powerpoint/2010/main" val="2608036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7783-4EB0-429B-A622-4D3C0CED286E}"/>
              </a:ext>
            </a:extLst>
          </p:cNvPr>
          <p:cNvSpPr>
            <a:spLocks noGrp="1"/>
          </p:cNvSpPr>
          <p:nvPr>
            <p:ph type="title"/>
          </p:nvPr>
        </p:nvSpPr>
        <p:spPr/>
        <p:txBody>
          <a:bodyPr>
            <a:normAutofit/>
          </a:bodyPr>
          <a:lstStyle/>
          <a:p>
            <a:r>
              <a:rPr lang="en-GB" b="1" dirty="0">
                <a:solidFill>
                  <a:schemeClr val="accent5">
                    <a:lumMod val="75000"/>
                  </a:schemeClr>
                </a:solidFill>
                <a:effectLst>
                  <a:outerShdw blurRad="38100" dist="38100" dir="2700000" algn="tl">
                    <a:srgbClr val="000000">
                      <a:alpha val="43137"/>
                    </a:srgbClr>
                  </a:outerShdw>
                </a:effectLst>
              </a:rPr>
              <a:t>Structure of </a:t>
            </a:r>
            <a:r>
              <a:rPr lang="en-US" b="1" dirty="0" smtClean="0">
                <a:solidFill>
                  <a:schemeClr val="accent5">
                    <a:lumMod val="75000"/>
                  </a:schemeClr>
                </a:solidFill>
                <a:effectLst>
                  <a:outerShdw blurRad="38100" dist="38100" dir="2700000" algn="tl">
                    <a:srgbClr val="000000">
                      <a:alpha val="43137"/>
                    </a:srgbClr>
                  </a:outerShdw>
                </a:effectLst>
              </a:rPr>
              <a:t>budgetary transfers</a:t>
            </a:r>
            <a:endParaRPr lang="en-GB" b="1" dirty="0">
              <a:solidFill>
                <a:schemeClr val="accent5">
                  <a:lumMod val="75000"/>
                </a:schemeClr>
              </a:solidFill>
              <a:effectLst>
                <a:outerShdw blurRad="38100" dist="38100" dir="2700000" algn="tl">
                  <a:srgbClr val="000000">
                    <a:alpha val="43137"/>
                  </a:srgbClr>
                </a:outerShdw>
              </a:effectLst>
            </a:endParaRPr>
          </a:p>
        </p:txBody>
      </p:sp>
      <p:sp>
        <p:nvSpPr>
          <p:cNvPr id="9" name="Rectangle 8"/>
          <p:cNvSpPr/>
          <p:nvPr/>
        </p:nvSpPr>
        <p:spPr>
          <a:xfrm>
            <a:off x="1551701" y="5312979"/>
            <a:ext cx="4611071" cy="646331"/>
          </a:xfrm>
          <a:prstGeom prst="rect">
            <a:avLst/>
          </a:prstGeom>
        </p:spPr>
        <p:txBody>
          <a:bodyPr wrap="square">
            <a:spAutoFit/>
          </a:bodyPr>
          <a:lstStyle/>
          <a:p>
            <a:pPr algn="ctr"/>
            <a:r>
              <a:rPr lang="en-US" b="1" dirty="0"/>
              <a:t>Total Budgetary Support to Agriculture </a:t>
            </a:r>
            <a:endParaRPr lang="en-US" b="1" dirty="0" smtClean="0"/>
          </a:p>
          <a:p>
            <a:pPr algn="ctr"/>
            <a:r>
              <a:rPr lang="en-US" b="1" dirty="0" smtClean="0"/>
              <a:t>(</a:t>
            </a:r>
            <a:r>
              <a:rPr lang="en-US" b="1" dirty="0"/>
              <a:t>2017-2019), in % and mill. </a:t>
            </a:r>
            <a:r>
              <a:rPr lang="en-US" b="1" dirty="0" smtClean="0"/>
              <a:t>EUR</a:t>
            </a:r>
            <a:endParaRPr lang="en-US" b="1" dirty="0">
              <a:solidFill>
                <a:schemeClr val="tx1">
                  <a:lumMod val="75000"/>
                  <a:lumOff val="25000"/>
                </a:schemeClr>
              </a:solidFill>
            </a:endParaRPr>
          </a:p>
        </p:txBody>
      </p:sp>
      <p:sp>
        <p:nvSpPr>
          <p:cNvPr id="10" name="Rectangle 9"/>
          <p:cNvSpPr/>
          <p:nvPr/>
        </p:nvSpPr>
        <p:spPr>
          <a:xfrm>
            <a:off x="7868896" y="5316609"/>
            <a:ext cx="1780387" cy="646331"/>
          </a:xfrm>
          <a:prstGeom prst="rect">
            <a:avLst/>
          </a:prstGeom>
        </p:spPr>
        <p:txBody>
          <a:bodyPr wrap="square">
            <a:spAutoFit/>
          </a:bodyPr>
          <a:lstStyle/>
          <a:p>
            <a:pPr algn="ctr"/>
            <a:r>
              <a:rPr lang="en-GB" b="1" dirty="0"/>
              <a:t>MDP/SRD ratio </a:t>
            </a:r>
            <a:endParaRPr lang="en-US" b="1" dirty="0"/>
          </a:p>
          <a:p>
            <a:pPr algn="ctr"/>
            <a:r>
              <a:rPr lang="en-US" b="1" dirty="0"/>
              <a:t>(2017-2019)</a:t>
            </a:r>
            <a:endParaRPr lang="en-US" b="1" dirty="0">
              <a:solidFill>
                <a:schemeClr val="tx1">
                  <a:lumMod val="75000"/>
                  <a:lumOff val="25000"/>
                </a:schemeClr>
              </a:solidFill>
            </a:endParaRPr>
          </a:p>
        </p:txBody>
      </p:sp>
      <p:sp>
        <p:nvSpPr>
          <p:cNvPr id="11" name="Rectangle 10"/>
          <p:cNvSpPr/>
          <p:nvPr/>
        </p:nvSpPr>
        <p:spPr>
          <a:xfrm>
            <a:off x="2556811" y="6118212"/>
            <a:ext cx="7651531" cy="584775"/>
          </a:xfrm>
          <a:prstGeom prst="rect">
            <a:avLst/>
          </a:prstGeom>
          <a:solidFill>
            <a:schemeClr val="accent5">
              <a:lumMod val="20000"/>
              <a:lumOff val="80000"/>
              <a:alpha val="83000"/>
            </a:schemeClr>
          </a:solidFill>
        </p:spPr>
        <p:txBody>
          <a:bodyPr wrap="square">
            <a:spAutoFit/>
          </a:bodyPr>
          <a:lstStyle/>
          <a:p>
            <a:pPr algn="ctr"/>
            <a:r>
              <a:rPr lang="en-GB" sz="1600" b="1" dirty="0" smtClean="0">
                <a:latin typeface="Calibri" panose="020F0502020204030204" pitchFamily="34" charset="0"/>
                <a:ea typeface="Times New Roman" panose="02020603050405020304" pitchFamily="18" charset="0"/>
                <a:cs typeface="Times New Roman" panose="02020603050405020304" pitchFamily="18" charset="0"/>
              </a:rPr>
              <a:t>Legend (APMC): </a:t>
            </a:r>
            <a:r>
              <a:rPr lang="en-GB" sz="16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Market </a:t>
            </a:r>
            <a:r>
              <a:rPr lang="en-GB" sz="16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and direct producer support measures</a:t>
            </a:r>
            <a:r>
              <a:rPr lang="en-GB" sz="1600" b="1" dirty="0">
                <a:latin typeface="Calibri" panose="020F0502020204030204" pitchFamily="34" charset="0"/>
                <a:ea typeface="Times New Roman" panose="02020603050405020304" pitchFamily="18" charset="0"/>
                <a:cs typeface="Times New Roman" panose="02020603050405020304" pitchFamily="18" charset="0"/>
              </a:rPr>
              <a:t>; </a:t>
            </a:r>
            <a:endParaRPr lang="en-GB" sz="1600" b="1" dirty="0" smtClean="0">
              <a:latin typeface="Calibri" panose="020F0502020204030204" pitchFamily="34" charset="0"/>
              <a:ea typeface="Times New Roman" panose="02020603050405020304" pitchFamily="18" charset="0"/>
              <a:cs typeface="Times New Roman" panose="02020603050405020304" pitchFamily="18" charset="0"/>
            </a:endParaRPr>
          </a:p>
          <a:p>
            <a:pPr algn="ctr"/>
            <a:r>
              <a:rPr lang="en-GB" sz="1600"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Structural </a:t>
            </a:r>
            <a:r>
              <a:rPr lang="en-GB" sz="16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and rural development measures</a:t>
            </a:r>
            <a:r>
              <a:rPr lang="en-GB" sz="1600" b="1" dirty="0">
                <a:latin typeface="Calibri" panose="020F0502020204030204" pitchFamily="34" charset="0"/>
                <a:ea typeface="Times New Roman" panose="02020603050405020304" pitchFamily="18" charset="0"/>
                <a:cs typeface="Times New Roman" panose="02020603050405020304" pitchFamily="18" charset="0"/>
              </a:rPr>
              <a:t>; </a:t>
            </a:r>
            <a:r>
              <a:rPr lang="en-GB" sz="1600" b="1"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Other </a:t>
            </a:r>
            <a:r>
              <a:rPr lang="en-GB" sz="16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measures to agriculture</a:t>
            </a:r>
            <a:endPar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p:cNvGrpSpPr/>
          <p:nvPr/>
        </p:nvGrpSpPr>
        <p:grpSpPr>
          <a:xfrm>
            <a:off x="1408387" y="2132930"/>
            <a:ext cx="9639024" cy="3163928"/>
            <a:chOff x="0" y="0"/>
            <a:chExt cx="6547890" cy="2560320"/>
          </a:xfrm>
        </p:grpSpPr>
        <p:graphicFrame>
          <p:nvGraphicFramePr>
            <p:cNvPr id="15" name="Chart 14"/>
            <p:cNvGraphicFramePr/>
            <p:nvPr>
              <p:extLst/>
            </p:nvPr>
          </p:nvGraphicFramePr>
          <p:xfrm>
            <a:off x="0" y="0"/>
            <a:ext cx="3108960" cy="256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nvPr>
          </p:nvGraphicFramePr>
          <p:xfrm>
            <a:off x="3438930" y="0"/>
            <a:ext cx="3108960" cy="2560320"/>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TextBox 2"/>
          <p:cNvSpPr txBox="1"/>
          <p:nvPr/>
        </p:nvSpPr>
        <p:spPr>
          <a:xfrm>
            <a:off x="1258545" y="1846241"/>
            <a:ext cx="4969354" cy="369332"/>
          </a:xfrm>
          <a:prstGeom prst="rect">
            <a:avLst/>
          </a:prstGeom>
          <a:noFill/>
        </p:spPr>
        <p:txBody>
          <a:bodyPr wrap="square" rtlCol="0">
            <a:spAutoFit/>
          </a:bodyPr>
          <a:lstStyle/>
          <a:p>
            <a:r>
              <a:rPr lang="en-US" sz="1400" dirty="0" smtClean="0">
                <a:solidFill>
                  <a:schemeClr val="tx1">
                    <a:lumMod val="50000"/>
                    <a:lumOff val="50000"/>
                  </a:schemeClr>
                </a:solidFill>
              </a:rPr>
              <a:t>Mill. EUR      </a:t>
            </a:r>
            <a:r>
              <a:rPr lang="en-US" b="1" dirty="0" smtClean="0">
                <a:solidFill>
                  <a:schemeClr val="accent5">
                    <a:lumMod val="75000"/>
                  </a:schemeClr>
                </a:solidFill>
              </a:rPr>
              <a:t>38       85      63      23      140    276</a:t>
            </a:r>
            <a:endParaRPr lang="en-US" b="1" dirty="0">
              <a:solidFill>
                <a:schemeClr val="accent5">
                  <a:lumMod val="75000"/>
                </a:schemeClr>
              </a:solidFill>
            </a:endParaRPr>
          </a:p>
        </p:txBody>
      </p:sp>
    </p:spTree>
    <p:custDataLst>
      <p:tags r:id="rId1"/>
    </p:custDataLst>
    <p:extLst>
      <p:ext uri="{BB962C8B-B14F-4D97-AF65-F5344CB8AC3E}">
        <p14:creationId xmlns:p14="http://schemas.microsoft.com/office/powerpoint/2010/main" val="4180888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567111" cy="1478570"/>
          </a:xfrm>
        </p:spPr>
        <p:txBody>
          <a:bodyPr/>
          <a:lstStyle/>
          <a:p>
            <a:r>
              <a:rPr lang="en-US" b="1" dirty="0" smtClean="0">
                <a:solidFill>
                  <a:schemeClr val="accent5">
                    <a:lumMod val="75000"/>
                  </a:schemeClr>
                </a:solidFill>
                <a:effectLst>
                  <a:outerShdw blurRad="38100" dist="38100" dir="2700000" algn="tl">
                    <a:srgbClr val="000000">
                      <a:alpha val="43137"/>
                    </a:srgbClr>
                  </a:outerShdw>
                </a:effectLst>
              </a:rPr>
              <a:t>Structural, RD and other measures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031" t="27308" r="49114"/>
          <a:stretch/>
        </p:blipFill>
        <p:spPr>
          <a:xfrm>
            <a:off x="1261240" y="1975568"/>
            <a:ext cx="4867417" cy="4871546"/>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1707" t="27308" r="6719"/>
          <a:stretch/>
        </p:blipFill>
        <p:spPr>
          <a:xfrm>
            <a:off x="6346371" y="1975568"/>
            <a:ext cx="4953000" cy="4871546"/>
          </a:xfrm>
          <a:prstGeom prst="rect">
            <a:avLst/>
          </a:prstGeom>
        </p:spPr>
      </p:pic>
    </p:spTree>
    <p:extLst>
      <p:ext uri="{BB962C8B-B14F-4D97-AF65-F5344CB8AC3E}">
        <p14:creationId xmlns:p14="http://schemas.microsoft.com/office/powerpoint/2010/main" val="2743397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10472518" cy="1478570"/>
          </a:xfrm>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Structural and Rural development measures</a:t>
            </a:r>
          </a:p>
        </p:txBody>
      </p:sp>
      <p:graphicFrame>
        <p:nvGraphicFramePr>
          <p:cNvPr id="5" name="Table 4"/>
          <p:cNvGraphicFramePr>
            <a:graphicFrameLocks noGrp="1"/>
          </p:cNvGraphicFramePr>
          <p:nvPr>
            <p:extLst/>
          </p:nvPr>
        </p:nvGraphicFramePr>
        <p:xfrm>
          <a:off x="483476" y="2238705"/>
          <a:ext cx="11456275" cy="4340770"/>
        </p:xfrm>
        <a:graphic>
          <a:graphicData uri="http://schemas.openxmlformats.org/drawingml/2006/table">
            <a:tbl>
              <a:tblPr>
                <a:tableStyleId>{5C22544A-7EE6-4342-B048-85BDC9FD1C3A}</a:tableStyleId>
              </a:tblPr>
              <a:tblGrid>
                <a:gridCol w="6638881">
                  <a:extLst>
                    <a:ext uri="{9D8B030D-6E8A-4147-A177-3AD203B41FA5}">
                      <a16:colId xmlns:a16="http://schemas.microsoft.com/office/drawing/2014/main" val="3296387615"/>
                    </a:ext>
                  </a:extLst>
                </a:gridCol>
                <a:gridCol w="802899">
                  <a:extLst>
                    <a:ext uri="{9D8B030D-6E8A-4147-A177-3AD203B41FA5}">
                      <a16:colId xmlns:a16="http://schemas.microsoft.com/office/drawing/2014/main" val="3511564386"/>
                    </a:ext>
                  </a:extLst>
                </a:gridCol>
                <a:gridCol w="802899">
                  <a:extLst>
                    <a:ext uri="{9D8B030D-6E8A-4147-A177-3AD203B41FA5}">
                      <a16:colId xmlns:a16="http://schemas.microsoft.com/office/drawing/2014/main" val="2533641433"/>
                    </a:ext>
                  </a:extLst>
                </a:gridCol>
                <a:gridCol w="802899">
                  <a:extLst>
                    <a:ext uri="{9D8B030D-6E8A-4147-A177-3AD203B41FA5}">
                      <a16:colId xmlns:a16="http://schemas.microsoft.com/office/drawing/2014/main" val="2135308341"/>
                    </a:ext>
                  </a:extLst>
                </a:gridCol>
                <a:gridCol w="802899">
                  <a:extLst>
                    <a:ext uri="{9D8B030D-6E8A-4147-A177-3AD203B41FA5}">
                      <a16:colId xmlns:a16="http://schemas.microsoft.com/office/drawing/2014/main" val="1984422608"/>
                    </a:ext>
                  </a:extLst>
                </a:gridCol>
                <a:gridCol w="802899">
                  <a:extLst>
                    <a:ext uri="{9D8B030D-6E8A-4147-A177-3AD203B41FA5}">
                      <a16:colId xmlns:a16="http://schemas.microsoft.com/office/drawing/2014/main" val="2016816575"/>
                    </a:ext>
                  </a:extLst>
                </a:gridCol>
                <a:gridCol w="802899">
                  <a:extLst>
                    <a:ext uri="{9D8B030D-6E8A-4147-A177-3AD203B41FA5}">
                      <a16:colId xmlns:a16="http://schemas.microsoft.com/office/drawing/2014/main" val="885705823"/>
                    </a:ext>
                  </a:extLst>
                </a:gridCol>
              </a:tblGrid>
              <a:tr h="310055">
                <a:tc>
                  <a:txBody>
                    <a:bodyPr/>
                    <a:lstStyle/>
                    <a:p>
                      <a:pPr algn="l" fontAlgn="b"/>
                      <a:endParaRPr lang="en-US" sz="1800" b="1" i="0" u="none" strike="noStrike" dirty="0">
                        <a:solidFill>
                          <a:srgbClr val="000000"/>
                        </a:solidFill>
                        <a:effectLst/>
                        <a:latin typeface="Calibri" panose="020F0502020204030204" pitchFamily="34" charset="0"/>
                      </a:endParaRPr>
                    </a:p>
                  </a:txBody>
                  <a:tcPr marL="0" marR="0" marT="0" marB="0" anchor="b">
                    <a:solidFill>
                      <a:schemeClr val="bg2">
                        <a:lumMod val="20000"/>
                        <a:lumOff val="80000"/>
                      </a:schemeClr>
                    </a:solidFill>
                  </a:tcPr>
                </a:tc>
                <a:tc>
                  <a:txBody>
                    <a:bodyPr/>
                    <a:lstStyle/>
                    <a:p>
                      <a:pPr algn="ctr" fontAlgn="b"/>
                      <a:r>
                        <a:rPr lang="en-US" sz="1800" b="1" u="none" strike="noStrike">
                          <a:effectLst/>
                        </a:rPr>
                        <a:t>AL</a:t>
                      </a:r>
                      <a:endParaRPr lang="en-US" sz="1800" b="1" i="0" u="none" strike="noStrike">
                        <a:solidFill>
                          <a:srgbClr val="000000"/>
                        </a:solidFill>
                        <a:effectLst/>
                        <a:latin typeface="Calibri" panose="020F0502020204030204" pitchFamily="34" charset="0"/>
                      </a:endParaRPr>
                    </a:p>
                  </a:txBody>
                  <a:tcPr marL="0" marR="0" marT="0" marB="0" anchor="b">
                    <a:solidFill>
                      <a:schemeClr val="bg2">
                        <a:lumMod val="20000"/>
                        <a:lumOff val="80000"/>
                      </a:schemeClr>
                    </a:solidFill>
                  </a:tcPr>
                </a:tc>
                <a:tc>
                  <a:txBody>
                    <a:bodyPr/>
                    <a:lstStyle/>
                    <a:p>
                      <a:pPr algn="ctr" fontAlgn="b"/>
                      <a:r>
                        <a:rPr lang="en-US" sz="1800" b="1" u="none" strike="noStrike">
                          <a:effectLst/>
                        </a:rPr>
                        <a:t>BA</a:t>
                      </a:r>
                      <a:endParaRPr lang="en-US" sz="1800" b="1" i="0" u="none" strike="noStrike">
                        <a:solidFill>
                          <a:srgbClr val="000000"/>
                        </a:solidFill>
                        <a:effectLst/>
                        <a:latin typeface="Calibri" panose="020F0502020204030204" pitchFamily="34" charset="0"/>
                      </a:endParaRPr>
                    </a:p>
                  </a:txBody>
                  <a:tcPr marL="0" marR="0" marT="0" marB="0" anchor="b">
                    <a:solidFill>
                      <a:schemeClr val="bg2">
                        <a:lumMod val="20000"/>
                        <a:lumOff val="80000"/>
                      </a:schemeClr>
                    </a:solidFill>
                  </a:tcPr>
                </a:tc>
                <a:tc>
                  <a:txBody>
                    <a:bodyPr/>
                    <a:lstStyle/>
                    <a:p>
                      <a:pPr algn="ctr" fontAlgn="b"/>
                      <a:r>
                        <a:rPr lang="en-US" sz="1800" b="1" u="none" strike="noStrike">
                          <a:effectLst/>
                        </a:rPr>
                        <a:t>XK</a:t>
                      </a:r>
                      <a:endParaRPr lang="en-US" sz="1800" b="1" i="0" u="none" strike="noStrike">
                        <a:solidFill>
                          <a:srgbClr val="000000"/>
                        </a:solidFill>
                        <a:effectLst/>
                        <a:latin typeface="Calibri" panose="020F0502020204030204" pitchFamily="34" charset="0"/>
                      </a:endParaRPr>
                    </a:p>
                  </a:txBody>
                  <a:tcPr marL="0" marR="0" marT="0" marB="0" anchor="b">
                    <a:solidFill>
                      <a:schemeClr val="bg2">
                        <a:lumMod val="20000"/>
                        <a:lumOff val="80000"/>
                      </a:schemeClr>
                    </a:solidFill>
                  </a:tcPr>
                </a:tc>
                <a:tc>
                  <a:txBody>
                    <a:bodyPr/>
                    <a:lstStyle/>
                    <a:p>
                      <a:pPr algn="ctr" fontAlgn="b"/>
                      <a:r>
                        <a:rPr lang="en-US" sz="1800" b="1" u="none" strike="noStrike">
                          <a:effectLst/>
                        </a:rPr>
                        <a:t>ME</a:t>
                      </a:r>
                      <a:endParaRPr lang="en-US" sz="1800" b="1" i="0" u="none" strike="noStrike">
                        <a:solidFill>
                          <a:srgbClr val="000000"/>
                        </a:solidFill>
                        <a:effectLst/>
                        <a:latin typeface="Calibri" panose="020F0502020204030204" pitchFamily="34" charset="0"/>
                      </a:endParaRPr>
                    </a:p>
                  </a:txBody>
                  <a:tcPr marL="0" marR="0" marT="0" marB="0" anchor="b">
                    <a:solidFill>
                      <a:schemeClr val="bg2">
                        <a:lumMod val="20000"/>
                        <a:lumOff val="80000"/>
                      </a:schemeClr>
                    </a:solidFill>
                  </a:tcPr>
                </a:tc>
                <a:tc>
                  <a:txBody>
                    <a:bodyPr/>
                    <a:lstStyle/>
                    <a:p>
                      <a:pPr algn="ctr" fontAlgn="b"/>
                      <a:r>
                        <a:rPr lang="en-US" sz="1800" b="1" u="none" strike="noStrike">
                          <a:effectLst/>
                        </a:rPr>
                        <a:t>MK</a:t>
                      </a:r>
                      <a:endParaRPr lang="en-US" sz="1800" b="1" i="0" u="none" strike="noStrike">
                        <a:solidFill>
                          <a:srgbClr val="000000"/>
                        </a:solidFill>
                        <a:effectLst/>
                        <a:latin typeface="Calibri" panose="020F0502020204030204" pitchFamily="34" charset="0"/>
                      </a:endParaRPr>
                    </a:p>
                  </a:txBody>
                  <a:tcPr marL="0" marR="0" marT="0" marB="0" anchor="b">
                    <a:solidFill>
                      <a:schemeClr val="bg2">
                        <a:lumMod val="20000"/>
                        <a:lumOff val="80000"/>
                      </a:schemeClr>
                    </a:solidFill>
                  </a:tcPr>
                </a:tc>
                <a:tc>
                  <a:txBody>
                    <a:bodyPr/>
                    <a:lstStyle/>
                    <a:p>
                      <a:pPr algn="ctr" fontAlgn="b"/>
                      <a:r>
                        <a:rPr lang="en-US" sz="1800" b="1" u="none" strike="noStrike">
                          <a:effectLst/>
                        </a:rPr>
                        <a:t>RS</a:t>
                      </a:r>
                      <a:endParaRPr lang="en-US" sz="1800" b="1" i="0" u="none" strike="noStrike">
                        <a:solidFill>
                          <a:srgbClr val="000000"/>
                        </a:solidFill>
                        <a:effectLst/>
                        <a:latin typeface="Calibri" panose="020F0502020204030204" pitchFamily="34" charset="0"/>
                      </a:endParaRPr>
                    </a:p>
                  </a:txBody>
                  <a:tcPr marL="0" marR="0" marT="0" marB="0" anchor="b">
                    <a:solidFill>
                      <a:schemeClr val="bg2">
                        <a:lumMod val="20000"/>
                        <a:lumOff val="80000"/>
                      </a:schemeClr>
                    </a:solidFill>
                  </a:tcPr>
                </a:tc>
                <a:extLst>
                  <a:ext uri="{0D108BD9-81ED-4DB2-BD59-A6C34878D82A}">
                    <a16:rowId xmlns:a16="http://schemas.microsoft.com/office/drawing/2014/main" val="3061056800"/>
                  </a:ext>
                </a:extLst>
              </a:tr>
              <a:tr h="310055">
                <a:tc>
                  <a:txBody>
                    <a:bodyPr/>
                    <a:lstStyle/>
                    <a:p>
                      <a:pPr algn="l" fontAlgn="b"/>
                      <a:r>
                        <a:rPr lang="en-US" sz="1800" b="1" u="none" strike="noStrike" dirty="0">
                          <a:effectLst/>
                        </a:rPr>
                        <a:t>Improving the competitiveness of agro-food </a:t>
                      </a:r>
                      <a:r>
                        <a:rPr lang="en-US" sz="1800" b="1" u="none" strike="noStrike" dirty="0" smtClean="0">
                          <a:effectLst/>
                        </a:rPr>
                        <a:t>sector</a:t>
                      </a:r>
                      <a:endParaRPr lang="en-US" sz="1800" b="1" i="0" u="none" strike="noStrike" dirty="0">
                        <a:solidFill>
                          <a:srgbClr val="000000"/>
                        </a:solidFill>
                        <a:effectLst/>
                        <a:latin typeface="Calibri" panose="020F0502020204030204" pitchFamily="34" charset="0"/>
                      </a:endParaRPr>
                    </a:p>
                  </a:txBody>
                  <a:tcPr marL="0" marR="0" marT="0" marB="0" anchor="b">
                    <a:solidFill>
                      <a:srgbClr val="00B0F0"/>
                    </a:solidFill>
                  </a:tcPr>
                </a:tc>
                <a:tc>
                  <a:txBody>
                    <a:bodyPr/>
                    <a:lstStyle/>
                    <a:p>
                      <a:pPr algn="r" fontAlgn="b"/>
                      <a:r>
                        <a:rPr lang="en-US" sz="1800" b="1" u="none" strike="noStrike" dirty="0">
                          <a:effectLst/>
                        </a:rPr>
                        <a:t>24.29</a:t>
                      </a:r>
                      <a:endParaRPr lang="en-US" sz="1800" b="1"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b="1" u="none" strike="noStrike" dirty="0">
                          <a:effectLst/>
                        </a:rPr>
                        <a:t>4.57</a:t>
                      </a:r>
                      <a:endParaRPr lang="en-US" sz="1800" b="1"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b="1" u="none" strike="noStrike">
                          <a:effectLst/>
                        </a:rPr>
                        <a:t>26.60</a:t>
                      </a:r>
                      <a:endParaRPr lang="en-US" sz="1800" b="1" i="0" u="none" strike="noStrike">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b="1" u="none" strike="noStrike" dirty="0">
                          <a:effectLst/>
                        </a:rPr>
                        <a:t>8.29</a:t>
                      </a:r>
                      <a:endParaRPr lang="en-US" sz="1800" b="1"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b="1" u="none" strike="noStrike" dirty="0">
                          <a:effectLst/>
                        </a:rPr>
                        <a:t>13.17</a:t>
                      </a:r>
                      <a:endParaRPr lang="en-US" sz="1800" b="1"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b="1" u="none" strike="noStrike" dirty="0">
                          <a:effectLst/>
                        </a:rPr>
                        <a:t>48.60</a:t>
                      </a:r>
                      <a:endParaRPr lang="en-US" sz="1800" b="1" i="0" u="none" strike="noStrike" dirty="0">
                        <a:solidFill>
                          <a:srgbClr val="000000"/>
                        </a:solidFill>
                        <a:effectLst/>
                        <a:latin typeface="Calibri" panose="020F0502020204030204" pitchFamily="34" charset="0"/>
                      </a:endParaRPr>
                    </a:p>
                  </a:txBody>
                  <a:tcPr marL="0" marR="137160" marT="0" marB="0" anchor="b">
                    <a:solidFill>
                      <a:srgbClr val="00B0F0"/>
                    </a:solidFill>
                  </a:tcPr>
                </a:tc>
                <a:extLst>
                  <a:ext uri="{0D108BD9-81ED-4DB2-BD59-A6C34878D82A}">
                    <a16:rowId xmlns:a16="http://schemas.microsoft.com/office/drawing/2014/main" val="3453607527"/>
                  </a:ext>
                </a:extLst>
              </a:tr>
              <a:tr h="310055">
                <a:tc>
                  <a:txBody>
                    <a:bodyPr/>
                    <a:lstStyle/>
                    <a:p>
                      <a:pPr marL="285750" indent="-285750" algn="l" fontAlgn="b">
                        <a:buFont typeface="Arial" panose="020B0604020202020204" pitchFamily="34" charset="0"/>
                        <a:buChar char="•"/>
                      </a:pPr>
                      <a:r>
                        <a:rPr lang="en-US" sz="1800" u="none" strike="noStrike" dirty="0">
                          <a:effectLst/>
                        </a:rPr>
                        <a:t>On-farm investment and restructuring support</a:t>
                      </a:r>
                      <a:endParaRPr lang="en-US" sz="1800" b="0" i="0" u="none" strike="noStrike" dirty="0">
                        <a:solidFill>
                          <a:srgbClr val="000000"/>
                        </a:solidFill>
                        <a:effectLst/>
                        <a:latin typeface="Calibri" panose="020F0502020204030204" pitchFamily="34" charset="0"/>
                      </a:endParaRPr>
                    </a:p>
                  </a:txBody>
                  <a:tcPr marL="0" marR="0" marT="0" marB="0" anchor="b">
                    <a:solidFill>
                      <a:srgbClr val="00B0F0"/>
                    </a:solidFill>
                  </a:tcPr>
                </a:tc>
                <a:tc>
                  <a:txBody>
                    <a:bodyPr/>
                    <a:lstStyle/>
                    <a:p>
                      <a:pPr algn="r" fontAlgn="b"/>
                      <a:r>
                        <a:rPr lang="en-US" sz="1800" u="none" strike="noStrike">
                          <a:effectLst/>
                        </a:rPr>
                        <a:t>2.18</a:t>
                      </a:r>
                      <a:endParaRPr lang="en-US" sz="1800" b="0" i="0" u="none" strike="noStrike">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dirty="0">
                          <a:effectLst/>
                        </a:rPr>
                        <a:t>3.70</a:t>
                      </a:r>
                      <a:endParaRPr lang="en-US" sz="1800" b="0"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dirty="0">
                          <a:effectLst/>
                        </a:rPr>
                        <a:t>21.34</a:t>
                      </a:r>
                      <a:endParaRPr lang="en-US" sz="1800" b="0"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dirty="0">
                          <a:effectLst/>
                        </a:rPr>
                        <a:t>7.80</a:t>
                      </a:r>
                      <a:endParaRPr lang="en-US" sz="1800" b="0"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a:effectLst/>
                        </a:rPr>
                        <a:t>4.48</a:t>
                      </a:r>
                      <a:endParaRPr lang="en-US" sz="1800" b="0" i="0" u="none" strike="noStrike">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a:effectLst/>
                        </a:rPr>
                        <a:t>48.39</a:t>
                      </a:r>
                      <a:endParaRPr lang="en-US" sz="1800" b="0" i="0" u="none" strike="noStrike">
                        <a:solidFill>
                          <a:srgbClr val="000000"/>
                        </a:solidFill>
                        <a:effectLst/>
                        <a:latin typeface="Calibri" panose="020F0502020204030204" pitchFamily="34" charset="0"/>
                      </a:endParaRPr>
                    </a:p>
                  </a:txBody>
                  <a:tcPr marL="0" marR="137160" marT="0" marB="0" anchor="b">
                    <a:solidFill>
                      <a:srgbClr val="00B0F0"/>
                    </a:solidFill>
                  </a:tcPr>
                </a:tc>
                <a:extLst>
                  <a:ext uri="{0D108BD9-81ED-4DB2-BD59-A6C34878D82A}">
                    <a16:rowId xmlns:a16="http://schemas.microsoft.com/office/drawing/2014/main" val="2768931921"/>
                  </a:ext>
                </a:extLst>
              </a:tr>
              <a:tr h="310055">
                <a:tc>
                  <a:txBody>
                    <a:bodyPr/>
                    <a:lstStyle/>
                    <a:p>
                      <a:pPr marL="285750" indent="-285750" algn="l" fontAlgn="b">
                        <a:buFont typeface="Arial" panose="020B0604020202020204" pitchFamily="34" charset="0"/>
                        <a:buChar char="•"/>
                      </a:pPr>
                      <a:r>
                        <a:rPr lang="en-US" sz="1800" u="none" strike="noStrike" dirty="0">
                          <a:effectLst/>
                        </a:rPr>
                        <a:t>Agricultural infrastructure</a:t>
                      </a:r>
                      <a:endParaRPr lang="en-US" sz="1800" b="0" i="0" u="none" strike="noStrike" dirty="0">
                        <a:solidFill>
                          <a:srgbClr val="000000"/>
                        </a:solidFill>
                        <a:effectLst/>
                        <a:latin typeface="Calibri" panose="020F0502020204030204" pitchFamily="34" charset="0"/>
                      </a:endParaRPr>
                    </a:p>
                  </a:txBody>
                  <a:tcPr marL="0" marR="0" marT="0" marB="0" anchor="b">
                    <a:solidFill>
                      <a:srgbClr val="00B0F0"/>
                    </a:solidFill>
                  </a:tcPr>
                </a:tc>
                <a:tc>
                  <a:txBody>
                    <a:bodyPr/>
                    <a:lstStyle/>
                    <a:p>
                      <a:pPr algn="r" fontAlgn="b"/>
                      <a:r>
                        <a:rPr lang="en-US" sz="1800" u="none" strike="noStrike">
                          <a:effectLst/>
                        </a:rPr>
                        <a:t>19.32</a:t>
                      </a:r>
                      <a:endParaRPr lang="en-US" sz="1800" b="0" i="0" u="none" strike="noStrike">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dirty="0">
                          <a:effectLst/>
                        </a:rPr>
                        <a:t>0.25</a:t>
                      </a:r>
                      <a:endParaRPr lang="en-US" sz="1800" b="0"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dirty="0">
                          <a:effectLst/>
                        </a:rPr>
                        <a:t>1.80</a:t>
                      </a:r>
                      <a:endParaRPr lang="en-US" sz="1800" b="0"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dirty="0">
                          <a:effectLst/>
                        </a:rPr>
                        <a:t>0.08</a:t>
                      </a:r>
                      <a:endParaRPr lang="en-US" sz="1800" b="0"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dirty="0">
                          <a:effectLst/>
                        </a:rPr>
                        <a:t>6.82</a:t>
                      </a:r>
                      <a:endParaRPr lang="en-US" sz="1800" b="0"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dirty="0">
                          <a:effectLst/>
                        </a:rPr>
                        <a:t>0.06</a:t>
                      </a:r>
                      <a:endParaRPr lang="en-US" sz="1800" b="0" i="0" u="none" strike="noStrike" dirty="0">
                        <a:solidFill>
                          <a:srgbClr val="000000"/>
                        </a:solidFill>
                        <a:effectLst/>
                        <a:latin typeface="Calibri" panose="020F0502020204030204" pitchFamily="34" charset="0"/>
                      </a:endParaRPr>
                    </a:p>
                  </a:txBody>
                  <a:tcPr marL="0" marR="137160" marT="0" marB="0" anchor="b">
                    <a:solidFill>
                      <a:srgbClr val="00B0F0"/>
                    </a:solidFill>
                  </a:tcPr>
                </a:tc>
                <a:extLst>
                  <a:ext uri="{0D108BD9-81ED-4DB2-BD59-A6C34878D82A}">
                    <a16:rowId xmlns:a16="http://schemas.microsoft.com/office/drawing/2014/main" val="627156148"/>
                  </a:ext>
                </a:extLst>
              </a:tr>
              <a:tr h="310055">
                <a:tc>
                  <a:txBody>
                    <a:bodyPr/>
                    <a:lstStyle/>
                    <a:p>
                      <a:pPr marL="285750" indent="-285750" algn="l" fontAlgn="b">
                        <a:buFont typeface="Arial" panose="020B0604020202020204" pitchFamily="34" charset="0"/>
                        <a:buChar char="•"/>
                      </a:pPr>
                      <a:r>
                        <a:rPr lang="en-US" sz="1800" u="none" strike="noStrike" dirty="0">
                          <a:effectLst/>
                        </a:rPr>
                        <a:t>Off-farm storage, processing, marketing and promotion</a:t>
                      </a:r>
                      <a:endParaRPr lang="en-US" sz="1800" b="0" i="0" u="none" strike="noStrike" dirty="0">
                        <a:solidFill>
                          <a:srgbClr val="000000"/>
                        </a:solidFill>
                        <a:effectLst/>
                        <a:latin typeface="Calibri" panose="020F0502020204030204" pitchFamily="34" charset="0"/>
                      </a:endParaRPr>
                    </a:p>
                  </a:txBody>
                  <a:tcPr marL="0" marR="0" marT="0" marB="0" anchor="b">
                    <a:solidFill>
                      <a:srgbClr val="00B0F0"/>
                    </a:solidFill>
                  </a:tcPr>
                </a:tc>
                <a:tc>
                  <a:txBody>
                    <a:bodyPr/>
                    <a:lstStyle/>
                    <a:p>
                      <a:pPr algn="r" fontAlgn="b"/>
                      <a:r>
                        <a:rPr lang="en-US" sz="1800" u="none" strike="noStrike" dirty="0">
                          <a:effectLst/>
                        </a:rPr>
                        <a:t>2.79</a:t>
                      </a:r>
                      <a:endParaRPr lang="en-US" sz="1800" b="0"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a:effectLst/>
                        </a:rPr>
                        <a:t>0.62</a:t>
                      </a:r>
                      <a:endParaRPr lang="en-US" sz="1800" b="0" i="0" u="none" strike="noStrike">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dirty="0">
                          <a:effectLst/>
                        </a:rPr>
                        <a:t>3.46</a:t>
                      </a:r>
                      <a:endParaRPr lang="en-US" sz="1800" b="0"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a:effectLst/>
                        </a:rPr>
                        <a:t>0.41</a:t>
                      </a:r>
                      <a:endParaRPr lang="en-US" sz="1800" b="0" i="0" u="none" strike="noStrike">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dirty="0">
                          <a:effectLst/>
                        </a:rPr>
                        <a:t>1.86</a:t>
                      </a:r>
                      <a:endParaRPr lang="en-US" sz="1800" b="0" i="0" u="none" strike="noStrike" dirty="0">
                        <a:solidFill>
                          <a:srgbClr val="000000"/>
                        </a:solidFill>
                        <a:effectLst/>
                        <a:latin typeface="Calibri" panose="020F0502020204030204" pitchFamily="34" charset="0"/>
                      </a:endParaRPr>
                    </a:p>
                  </a:txBody>
                  <a:tcPr marL="0" marR="137160" marT="0" marB="0" anchor="b">
                    <a:solidFill>
                      <a:srgbClr val="00B0F0"/>
                    </a:solidFill>
                  </a:tcPr>
                </a:tc>
                <a:tc>
                  <a:txBody>
                    <a:bodyPr/>
                    <a:lstStyle/>
                    <a:p>
                      <a:pPr algn="r" fontAlgn="b"/>
                      <a:r>
                        <a:rPr lang="en-US" sz="1800" u="none" strike="noStrike" dirty="0">
                          <a:effectLst/>
                        </a:rPr>
                        <a:t>0.17</a:t>
                      </a:r>
                      <a:endParaRPr lang="en-US" sz="1800" b="0" i="0" u="none" strike="noStrike" dirty="0">
                        <a:solidFill>
                          <a:srgbClr val="000000"/>
                        </a:solidFill>
                        <a:effectLst/>
                        <a:latin typeface="Calibri" panose="020F0502020204030204" pitchFamily="34" charset="0"/>
                      </a:endParaRPr>
                    </a:p>
                  </a:txBody>
                  <a:tcPr marL="0" marR="137160" marT="0" marB="0" anchor="b">
                    <a:solidFill>
                      <a:srgbClr val="00B0F0"/>
                    </a:solidFill>
                  </a:tcPr>
                </a:tc>
                <a:extLst>
                  <a:ext uri="{0D108BD9-81ED-4DB2-BD59-A6C34878D82A}">
                    <a16:rowId xmlns:a16="http://schemas.microsoft.com/office/drawing/2014/main" val="3662419736"/>
                  </a:ext>
                </a:extLst>
              </a:tr>
              <a:tr h="310055">
                <a:tc>
                  <a:txBody>
                    <a:bodyPr/>
                    <a:lstStyle/>
                    <a:p>
                      <a:pPr algn="l" fontAlgn="b"/>
                      <a:r>
                        <a:rPr lang="en-US" sz="1800" b="1" u="none" strike="noStrike" dirty="0">
                          <a:effectLst/>
                        </a:rPr>
                        <a:t>Providing environmental and societal benefits</a:t>
                      </a:r>
                      <a:endParaRPr lang="en-US" sz="1800" b="1" i="0" u="none" strike="noStrike" dirty="0">
                        <a:solidFill>
                          <a:srgbClr val="000000"/>
                        </a:solidFill>
                        <a:effectLst/>
                        <a:latin typeface="Calibri" panose="020F0502020204030204" pitchFamily="34" charset="0"/>
                      </a:endParaRPr>
                    </a:p>
                  </a:txBody>
                  <a:tcPr marL="0" marR="0" marT="0" marB="0" anchor="b">
                    <a:solidFill>
                      <a:schemeClr val="accent1"/>
                    </a:solidFill>
                  </a:tcPr>
                </a:tc>
                <a:tc>
                  <a:txBody>
                    <a:bodyPr/>
                    <a:lstStyle/>
                    <a:p>
                      <a:pPr algn="r" fontAlgn="b"/>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b="1" u="none" strike="noStrike" dirty="0">
                          <a:effectLst/>
                        </a:rPr>
                        <a:t>0.08</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b="1" u="none" strike="noStrike" dirty="0">
                          <a:effectLst/>
                        </a:rPr>
                        <a:t>0.08</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b="1" u="none" strike="noStrike" dirty="0">
                          <a:effectLst/>
                        </a:rPr>
                        <a:t>0.51</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b="1" u="none" strike="noStrike" dirty="0">
                          <a:effectLst/>
                        </a:rPr>
                        <a:t>2.03</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b="1" u="none" strike="noStrike" dirty="0">
                          <a:effectLst/>
                        </a:rPr>
                        <a:t>1.84</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accent1"/>
                    </a:solidFill>
                  </a:tcPr>
                </a:tc>
                <a:extLst>
                  <a:ext uri="{0D108BD9-81ED-4DB2-BD59-A6C34878D82A}">
                    <a16:rowId xmlns:a16="http://schemas.microsoft.com/office/drawing/2014/main" val="2737720951"/>
                  </a:ext>
                </a:extLst>
              </a:tr>
              <a:tr h="310055">
                <a:tc>
                  <a:txBody>
                    <a:bodyPr/>
                    <a:lstStyle/>
                    <a:p>
                      <a:pPr marL="285750" indent="-285750" algn="l" fontAlgn="b">
                        <a:buFont typeface="Arial" panose="020B0604020202020204" pitchFamily="34" charset="0"/>
                        <a:buChar char="•"/>
                      </a:pPr>
                      <a:r>
                        <a:rPr lang="en-US" sz="1800" u="none" strike="noStrike" dirty="0">
                          <a:effectLst/>
                        </a:rPr>
                        <a:t>Payments to farmers in areas with natural </a:t>
                      </a:r>
                      <a:r>
                        <a:rPr lang="en-US" sz="1800" u="none" strike="noStrike" dirty="0" smtClean="0">
                          <a:effectLst/>
                        </a:rPr>
                        <a:t>&amp; </a:t>
                      </a:r>
                      <a:r>
                        <a:rPr lang="en-US" sz="1800" u="none" strike="noStrike" dirty="0">
                          <a:effectLst/>
                        </a:rPr>
                        <a:t>environmental constraints</a:t>
                      </a:r>
                      <a:endParaRPr lang="en-US" sz="1800" b="0" i="0" u="none" strike="noStrike" dirty="0">
                        <a:solidFill>
                          <a:srgbClr val="000000"/>
                        </a:solidFill>
                        <a:effectLst/>
                        <a:latin typeface="Calibri" panose="020F0502020204030204" pitchFamily="34" charset="0"/>
                      </a:endParaRPr>
                    </a:p>
                  </a:txBody>
                  <a:tcPr marL="0" marR="0" marT="0" marB="0" anchor="b">
                    <a:solidFill>
                      <a:schemeClr val="accent1"/>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dirty="0">
                          <a:effectLst/>
                        </a:rPr>
                        <a:t>0.04</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dirty="0">
                          <a:effectLst/>
                        </a:rPr>
                        <a:t>0.60</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0" marR="137160" marT="0" marB="0" anchor="b">
                    <a:solidFill>
                      <a:schemeClr val="accent1"/>
                    </a:solidFill>
                  </a:tcPr>
                </a:tc>
                <a:extLst>
                  <a:ext uri="{0D108BD9-81ED-4DB2-BD59-A6C34878D82A}">
                    <a16:rowId xmlns:a16="http://schemas.microsoft.com/office/drawing/2014/main" val="3159972808"/>
                  </a:ext>
                </a:extLst>
              </a:tr>
              <a:tr h="310055">
                <a:tc>
                  <a:txBody>
                    <a:bodyPr/>
                    <a:lstStyle/>
                    <a:p>
                      <a:pPr marL="285750" indent="-285750" algn="l" fontAlgn="b">
                        <a:buFont typeface="Arial" panose="020B0604020202020204" pitchFamily="34" charset="0"/>
                        <a:buChar char="•"/>
                      </a:pPr>
                      <a:r>
                        <a:rPr lang="en-US" sz="1800" u="none" strike="noStrike" dirty="0">
                          <a:effectLst/>
                        </a:rPr>
                        <a:t>Agro-environment, organic and animal welfare payments to farmers</a:t>
                      </a:r>
                      <a:endParaRPr lang="en-US" sz="1800" b="0" i="0" u="none" strike="noStrike" dirty="0">
                        <a:solidFill>
                          <a:srgbClr val="000000"/>
                        </a:solidFill>
                        <a:effectLst/>
                        <a:latin typeface="Calibri" panose="020F0502020204030204" pitchFamily="34" charset="0"/>
                      </a:endParaRPr>
                    </a:p>
                  </a:txBody>
                  <a:tcPr marL="0" marR="0" marT="0" marB="0" anchor="b">
                    <a:solidFill>
                      <a:schemeClr val="accent1"/>
                    </a:solidFill>
                  </a:tcPr>
                </a:tc>
                <a:tc>
                  <a:txBody>
                    <a:bodyPr/>
                    <a:lstStyle/>
                    <a:p>
                      <a:pPr algn="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dirty="0">
                          <a:effectLst/>
                        </a:rPr>
                        <a:t>0.06</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dirty="0">
                          <a:effectLst/>
                        </a:rPr>
                        <a:t>0.08</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dirty="0">
                          <a:effectLst/>
                        </a:rPr>
                        <a:t>0.51</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dirty="0">
                          <a:effectLst/>
                        </a:rPr>
                        <a:t>1.43</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a:effectLst/>
                        </a:rPr>
                        <a:t>1.84</a:t>
                      </a:r>
                      <a:endParaRPr lang="en-US" sz="1800" b="0" i="0" u="none" strike="noStrike">
                        <a:solidFill>
                          <a:srgbClr val="000000"/>
                        </a:solidFill>
                        <a:effectLst/>
                        <a:latin typeface="Calibri" panose="020F0502020204030204" pitchFamily="34" charset="0"/>
                      </a:endParaRPr>
                    </a:p>
                  </a:txBody>
                  <a:tcPr marL="0" marR="137160" marT="0" marB="0" anchor="b">
                    <a:solidFill>
                      <a:schemeClr val="accent1"/>
                    </a:solidFill>
                  </a:tcPr>
                </a:tc>
                <a:extLst>
                  <a:ext uri="{0D108BD9-81ED-4DB2-BD59-A6C34878D82A}">
                    <a16:rowId xmlns:a16="http://schemas.microsoft.com/office/drawing/2014/main" val="3495105328"/>
                  </a:ext>
                </a:extLst>
              </a:tr>
              <a:tr h="310055">
                <a:tc>
                  <a:txBody>
                    <a:bodyPr/>
                    <a:lstStyle/>
                    <a:p>
                      <a:pPr marL="285750" indent="-285750" algn="l" fontAlgn="b">
                        <a:buFont typeface="Arial" panose="020B0604020202020204" pitchFamily="34" charset="0"/>
                        <a:buChar char="•"/>
                      </a:pPr>
                      <a:r>
                        <a:rPr lang="en-US" sz="1800" u="none" strike="noStrike" dirty="0">
                          <a:effectLst/>
                        </a:rPr>
                        <a:t>Other ecosystem related payments</a:t>
                      </a:r>
                      <a:endParaRPr lang="en-US" sz="1800" b="0" i="0" u="none" strike="noStrike" dirty="0">
                        <a:solidFill>
                          <a:srgbClr val="000000"/>
                        </a:solidFill>
                        <a:effectLst/>
                        <a:latin typeface="Calibri" panose="020F0502020204030204" pitchFamily="34" charset="0"/>
                      </a:endParaRPr>
                    </a:p>
                  </a:txBody>
                  <a:tcPr marL="0" marR="0" marT="0" marB="0" anchor="b">
                    <a:solidFill>
                      <a:schemeClr val="accent1"/>
                    </a:solidFill>
                  </a:tcPr>
                </a:tc>
                <a:tc>
                  <a:txBody>
                    <a:bodyPr/>
                    <a:lstStyle/>
                    <a:p>
                      <a:pPr algn="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1"/>
                    </a:solidFill>
                  </a:tcPr>
                </a:tc>
                <a:extLst>
                  <a:ext uri="{0D108BD9-81ED-4DB2-BD59-A6C34878D82A}">
                    <a16:rowId xmlns:a16="http://schemas.microsoft.com/office/drawing/2014/main" val="304720350"/>
                  </a:ext>
                </a:extLst>
              </a:tr>
              <a:tr h="310055">
                <a:tc>
                  <a:txBody>
                    <a:bodyPr/>
                    <a:lstStyle/>
                    <a:p>
                      <a:pPr algn="l" fontAlgn="b"/>
                      <a:r>
                        <a:rPr lang="en-US" sz="1800" b="1" u="none" strike="noStrike" dirty="0">
                          <a:effectLst/>
                        </a:rPr>
                        <a:t>Supporting rural economy and population</a:t>
                      </a:r>
                      <a:endParaRPr lang="en-US" sz="1800" b="1" i="0" u="none" strike="noStrike" dirty="0">
                        <a:solidFill>
                          <a:srgbClr val="000000"/>
                        </a:solidFill>
                        <a:effectLst/>
                        <a:latin typeface="Calibri" panose="020F0502020204030204" pitchFamily="34" charset="0"/>
                      </a:endParaRPr>
                    </a:p>
                  </a:txBody>
                  <a:tcPr marL="0" marR="0" marT="0" marB="0" anchor="b">
                    <a:solidFill>
                      <a:schemeClr val="accent2"/>
                    </a:solidFill>
                  </a:tcPr>
                </a:tc>
                <a:tc>
                  <a:txBody>
                    <a:bodyPr/>
                    <a:lstStyle/>
                    <a:p>
                      <a:pPr algn="r" fontAlgn="b"/>
                      <a:r>
                        <a:rPr lang="en-US" sz="1800" b="1" u="none" strike="noStrike" dirty="0">
                          <a:effectLst/>
                        </a:rPr>
                        <a:t>0.27</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b="1" u="none" strike="noStrike" dirty="0">
                          <a:effectLst/>
                        </a:rPr>
                        <a:t>0.39</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b="1" u="none" strike="noStrike" dirty="0">
                          <a:effectLst/>
                        </a:rPr>
                        <a:t>2.94</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b="1" u="none" strike="noStrike" dirty="0">
                          <a:effectLst/>
                        </a:rPr>
                        <a:t>1.98</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b="1" u="none" strike="noStrike" dirty="0">
                          <a:effectLst/>
                        </a:rPr>
                        <a:t>4.02</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b="1" u="none" strike="noStrike" dirty="0">
                          <a:effectLst/>
                        </a:rPr>
                        <a:t>4.09</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accent2"/>
                    </a:solidFill>
                  </a:tcPr>
                </a:tc>
                <a:extLst>
                  <a:ext uri="{0D108BD9-81ED-4DB2-BD59-A6C34878D82A}">
                    <a16:rowId xmlns:a16="http://schemas.microsoft.com/office/drawing/2014/main" val="2782733614"/>
                  </a:ext>
                </a:extLst>
              </a:tr>
              <a:tr h="310055">
                <a:tc>
                  <a:txBody>
                    <a:bodyPr/>
                    <a:lstStyle/>
                    <a:p>
                      <a:pPr marL="285750" indent="-285750" algn="l" fontAlgn="b">
                        <a:buFont typeface="Arial" panose="020B0604020202020204" pitchFamily="34" charset="0"/>
                        <a:buChar char="•"/>
                      </a:pPr>
                      <a:r>
                        <a:rPr lang="en-US" sz="1800" u="none" strike="noStrike" dirty="0">
                          <a:effectLst/>
                        </a:rPr>
                        <a:t>Creation and development of non-agricultural activities in rural areas</a:t>
                      </a:r>
                      <a:endParaRPr lang="en-US" sz="1800" b="0" i="0" u="none" strike="noStrike" dirty="0">
                        <a:solidFill>
                          <a:srgbClr val="000000"/>
                        </a:solidFill>
                        <a:effectLst/>
                        <a:latin typeface="Calibri" panose="020F0502020204030204" pitchFamily="34" charset="0"/>
                      </a:endParaRPr>
                    </a:p>
                  </a:txBody>
                  <a:tcPr marL="0" marR="0" marT="0" marB="0" anchor="b">
                    <a:solidFill>
                      <a:schemeClr val="accent2"/>
                    </a:solidFill>
                  </a:tcPr>
                </a:tc>
                <a:tc>
                  <a:txBody>
                    <a:bodyPr/>
                    <a:lstStyle/>
                    <a:p>
                      <a:pPr algn="r" fontAlgn="b"/>
                      <a:r>
                        <a:rPr lang="en-US" sz="1800" u="none" strike="noStrike">
                          <a:effectLst/>
                        </a:rPr>
                        <a:t>0.27</a:t>
                      </a:r>
                      <a:endParaRPr lang="en-US" sz="1800" b="0" i="0" u="none" strike="noStrike">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dirty="0">
                          <a:effectLst/>
                        </a:rPr>
                        <a:t>1.21</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dirty="0">
                          <a:effectLst/>
                        </a:rPr>
                        <a:t>0.03</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dirty="0">
                          <a:effectLst/>
                        </a:rPr>
                        <a:t>0.05</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extLst>
                  <a:ext uri="{0D108BD9-81ED-4DB2-BD59-A6C34878D82A}">
                    <a16:rowId xmlns:a16="http://schemas.microsoft.com/office/drawing/2014/main" val="3963747243"/>
                  </a:ext>
                </a:extLst>
              </a:tr>
              <a:tr h="310055">
                <a:tc>
                  <a:txBody>
                    <a:bodyPr/>
                    <a:lstStyle/>
                    <a:p>
                      <a:pPr marL="285750" indent="-285750" algn="l" fontAlgn="b">
                        <a:buFont typeface="Arial" panose="020B0604020202020204" pitchFamily="34" charset="0"/>
                        <a:buChar char="•"/>
                      </a:pPr>
                      <a:r>
                        <a:rPr lang="en-US" sz="1800" u="none" strike="noStrike" dirty="0">
                          <a:effectLst/>
                        </a:rPr>
                        <a:t>Rural infrastructure, basic services and village development</a:t>
                      </a:r>
                      <a:endParaRPr lang="en-US" sz="1800" b="0" i="0" u="none" strike="noStrike" dirty="0">
                        <a:solidFill>
                          <a:srgbClr val="000000"/>
                        </a:solidFill>
                        <a:effectLst/>
                        <a:latin typeface="Calibri" panose="020F0502020204030204" pitchFamily="34" charset="0"/>
                      </a:endParaRPr>
                    </a:p>
                  </a:txBody>
                  <a:tcPr marL="0" marR="0" marT="0" marB="0" anchor="b">
                    <a:solidFill>
                      <a:schemeClr val="accent2"/>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dirty="0">
                          <a:effectLst/>
                        </a:rPr>
                        <a:t>0.39</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dirty="0">
                          <a:effectLst/>
                        </a:rPr>
                        <a:t>1.51</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a:effectLst/>
                        </a:rPr>
                        <a:t>1.98</a:t>
                      </a:r>
                      <a:endParaRPr lang="en-US" sz="1800" b="0" i="0" u="none" strike="noStrike">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dirty="0">
                          <a:effectLst/>
                        </a:rPr>
                        <a:t>3.99</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dirty="0">
                          <a:effectLst/>
                        </a:rPr>
                        <a:t>4.04</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extLst>
                  <a:ext uri="{0D108BD9-81ED-4DB2-BD59-A6C34878D82A}">
                    <a16:rowId xmlns:a16="http://schemas.microsoft.com/office/drawing/2014/main" val="1415774822"/>
                  </a:ext>
                </a:extLst>
              </a:tr>
              <a:tr h="310055">
                <a:tc>
                  <a:txBody>
                    <a:bodyPr/>
                    <a:lstStyle/>
                    <a:p>
                      <a:pPr marL="285750" indent="-285750" algn="l" fontAlgn="b">
                        <a:buFont typeface="Arial" panose="020B0604020202020204" pitchFamily="34" charset="0"/>
                        <a:buChar char="•"/>
                      </a:pPr>
                      <a:r>
                        <a:rPr lang="en-US" sz="1800" u="none" strike="noStrike" dirty="0">
                          <a:effectLst/>
                        </a:rPr>
                        <a:t>Building local capacity (LEADER)</a:t>
                      </a:r>
                      <a:endParaRPr lang="en-US" sz="1800" b="0" i="0" u="none" strike="noStrike" dirty="0">
                        <a:solidFill>
                          <a:srgbClr val="000000"/>
                        </a:solidFill>
                        <a:effectLst/>
                        <a:latin typeface="Calibri" panose="020F0502020204030204" pitchFamily="34" charset="0"/>
                      </a:endParaRPr>
                    </a:p>
                  </a:txBody>
                  <a:tcPr marL="0" marR="0" marT="0" marB="0" anchor="b">
                    <a:solidFill>
                      <a:schemeClr val="accent2"/>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dirty="0">
                          <a:effectLst/>
                        </a:rPr>
                        <a:t>0.22</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0" marR="137160" marT="0" marB="0" anchor="b">
                    <a:solidFill>
                      <a:schemeClr val="accent2"/>
                    </a:solidFill>
                  </a:tcPr>
                </a:tc>
                <a:extLst>
                  <a:ext uri="{0D108BD9-81ED-4DB2-BD59-A6C34878D82A}">
                    <a16:rowId xmlns:a16="http://schemas.microsoft.com/office/drawing/2014/main" val="851213630"/>
                  </a:ext>
                </a:extLst>
              </a:tr>
              <a:tr h="310055">
                <a:tc>
                  <a:txBody>
                    <a:bodyPr/>
                    <a:lstStyle/>
                    <a:p>
                      <a:pPr algn="l" fontAlgn="b"/>
                      <a:r>
                        <a:rPr lang="en-US" sz="1800" b="1" u="none" strike="noStrike" dirty="0">
                          <a:effectLst/>
                        </a:rPr>
                        <a:t>STRUCTURAL AND RURAL DEVELOPMENT MEASURES</a:t>
                      </a:r>
                      <a:endParaRPr lang="en-US" sz="1800" b="1" i="0" u="none" strike="noStrike" dirty="0">
                        <a:solidFill>
                          <a:srgbClr val="000000"/>
                        </a:solidFill>
                        <a:effectLst/>
                        <a:latin typeface="Calibri" panose="020F0502020204030204" pitchFamily="34" charset="0"/>
                      </a:endParaRPr>
                    </a:p>
                  </a:txBody>
                  <a:tcPr marL="0" marR="0" marT="0" marB="0" anchor="b">
                    <a:solidFill>
                      <a:schemeClr val="bg2">
                        <a:lumMod val="20000"/>
                        <a:lumOff val="80000"/>
                      </a:schemeClr>
                    </a:solidFill>
                  </a:tcPr>
                </a:tc>
                <a:tc>
                  <a:txBody>
                    <a:bodyPr/>
                    <a:lstStyle/>
                    <a:p>
                      <a:pPr algn="r" fontAlgn="b"/>
                      <a:r>
                        <a:rPr lang="en-US" sz="1800" b="1" u="none" strike="noStrike" dirty="0">
                          <a:effectLst/>
                        </a:rPr>
                        <a:t>24.55</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bg2">
                        <a:lumMod val="20000"/>
                        <a:lumOff val="80000"/>
                      </a:schemeClr>
                    </a:solidFill>
                  </a:tcPr>
                </a:tc>
                <a:tc>
                  <a:txBody>
                    <a:bodyPr/>
                    <a:lstStyle/>
                    <a:p>
                      <a:pPr algn="r" fontAlgn="b"/>
                      <a:r>
                        <a:rPr lang="en-US" sz="1800" b="1" u="none" strike="noStrike" dirty="0">
                          <a:effectLst/>
                        </a:rPr>
                        <a:t>5.09</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bg2">
                        <a:lumMod val="20000"/>
                        <a:lumOff val="80000"/>
                      </a:schemeClr>
                    </a:solidFill>
                  </a:tcPr>
                </a:tc>
                <a:tc>
                  <a:txBody>
                    <a:bodyPr/>
                    <a:lstStyle/>
                    <a:p>
                      <a:pPr algn="r" fontAlgn="b"/>
                      <a:r>
                        <a:rPr lang="en-US" sz="1800" b="1" u="none" strike="noStrike" dirty="0">
                          <a:effectLst/>
                        </a:rPr>
                        <a:t>29.61</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bg2">
                        <a:lumMod val="20000"/>
                        <a:lumOff val="80000"/>
                      </a:schemeClr>
                    </a:solidFill>
                  </a:tcPr>
                </a:tc>
                <a:tc>
                  <a:txBody>
                    <a:bodyPr/>
                    <a:lstStyle/>
                    <a:p>
                      <a:pPr algn="r" fontAlgn="b"/>
                      <a:r>
                        <a:rPr lang="en-US" sz="1800" b="1" u="none" strike="noStrike" dirty="0">
                          <a:effectLst/>
                        </a:rPr>
                        <a:t>10.77</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bg2">
                        <a:lumMod val="20000"/>
                        <a:lumOff val="80000"/>
                      </a:schemeClr>
                    </a:solidFill>
                  </a:tcPr>
                </a:tc>
                <a:tc>
                  <a:txBody>
                    <a:bodyPr/>
                    <a:lstStyle/>
                    <a:p>
                      <a:pPr algn="r" fontAlgn="b"/>
                      <a:r>
                        <a:rPr lang="en-US" sz="1800" b="1" u="none" strike="noStrike" dirty="0">
                          <a:effectLst/>
                        </a:rPr>
                        <a:t>19.23</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bg2">
                        <a:lumMod val="20000"/>
                        <a:lumOff val="80000"/>
                      </a:schemeClr>
                    </a:solidFill>
                  </a:tcPr>
                </a:tc>
                <a:tc>
                  <a:txBody>
                    <a:bodyPr/>
                    <a:lstStyle/>
                    <a:p>
                      <a:pPr algn="r" fontAlgn="b"/>
                      <a:r>
                        <a:rPr lang="en-US" sz="1800" b="1" u="none" strike="noStrike" dirty="0">
                          <a:effectLst/>
                        </a:rPr>
                        <a:t>54.53</a:t>
                      </a:r>
                      <a:endParaRPr lang="en-US" sz="1800" b="1" i="0" u="none" strike="noStrike" dirty="0">
                        <a:solidFill>
                          <a:srgbClr val="000000"/>
                        </a:solidFill>
                        <a:effectLst/>
                        <a:latin typeface="Calibri" panose="020F0502020204030204" pitchFamily="34" charset="0"/>
                      </a:endParaRPr>
                    </a:p>
                  </a:txBody>
                  <a:tcPr marL="0" marR="137160" marT="0" marB="0" anchor="b">
                    <a:solidFill>
                      <a:schemeClr val="bg2">
                        <a:lumMod val="20000"/>
                        <a:lumOff val="80000"/>
                      </a:schemeClr>
                    </a:solidFill>
                  </a:tcPr>
                </a:tc>
                <a:extLst>
                  <a:ext uri="{0D108BD9-81ED-4DB2-BD59-A6C34878D82A}">
                    <a16:rowId xmlns:a16="http://schemas.microsoft.com/office/drawing/2014/main" val="2675987978"/>
                  </a:ext>
                </a:extLst>
              </a:tr>
            </a:tbl>
          </a:graphicData>
        </a:graphic>
      </p:graphicFrame>
      <p:sp>
        <p:nvSpPr>
          <p:cNvPr id="6" name="Rectangle 5"/>
          <p:cNvSpPr/>
          <p:nvPr/>
        </p:nvSpPr>
        <p:spPr>
          <a:xfrm>
            <a:off x="360666" y="1897033"/>
            <a:ext cx="8315674" cy="400110"/>
          </a:xfrm>
          <a:prstGeom prst="rect">
            <a:avLst/>
          </a:prstGeom>
        </p:spPr>
        <p:txBody>
          <a:bodyPr wrap="none">
            <a:spAutoFit/>
          </a:bodyPr>
          <a:lstStyle/>
          <a:p>
            <a:pPr fontAlgn="b"/>
            <a:r>
              <a:rPr lang="en-US" sz="2000" b="1" dirty="0"/>
              <a:t>Budgetary support to agriculture by APMC groups </a:t>
            </a:r>
            <a:r>
              <a:rPr lang="en-US" sz="2000" b="1" dirty="0" smtClean="0"/>
              <a:t>(2017-2019), in mill. EUR</a:t>
            </a:r>
            <a:endParaRPr lang="en-US" sz="2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3825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146697" cy="1478570"/>
          </a:xfrm>
        </p:spPr>
        <p:txBody>
          <a:bodyPr>
            <a:normAutofit/>
          </a:bodyPr>
          <a:lstStyle/>
          <a:p>
            <a:r>
              <a:rPr lang="en-GB" b="1" dirty="0">
                <a:solidFill>
                  <a:schemeClr val="accent5">
                    <a:lumMod val="75000"/>
                  </a:schemeClr>
                </a:solidFill>
                <a:effectLst>
                  <a:outerShdw blurRad="38100" dist="38100" dir="2700000" algn="tl">
                    <a:srgbClr val="000000">
                      <a:alpha val="43137"/>
                    </a:srgbClr>
                  </a:outerShdw>
                </a:effectLst>
              </a:rPr>
              <a:t>IPARD II </a:t>
            </a:r>
            <a:r>
              <a:rPr lang="en-GB" b="1" dirty="0" smtClean="0">
                <a:solidFill>
                  <a:schemeClr val="accent5">
                    <a:lumMod val="75000"/>
                  </a:schemeClr>
                </a:solidFill>
                <a:effectLst>
                  <a:outerShdw blurRad="38100" dist="38100" dir="2700000" algn="tl">
                    <a:srgbClr val="000000">
                      <a:alpha val="43137"/>
                    </a:srgbClr>
                  </a:outerShdw>
                </a:effectLst>
              </a:rPr>
              <a:t>(2014-2020) programme funding</a:t>
            </a:r>
            <a:endParaRPr lang="en-US" b="1" dirty="0">
              <a:solidFill>
                <a:schemeClr val="accent5">
                  <a:lumMod val="75000"/>
                </a:schemeClr>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nvPr>
        </p:nvGraphicFramePr>
        <p:xfrm>
          <a:off x="899999" y="2237808"/>
          <a:ext cx="5451372" cy="3019992"/>
        </p:xfrm>
        <a:graphic>
          <a:graphicData uri="http://schemas.openxmlformats.org/drawingml/2006/table">
            <a:tbl>
              <a:tblPr firstRow="1" firstCol="1" bandRow="1">
                <a:tableStyleId>{7DF18680-E054-41AD-8BC1-D1AEF772440D}</a:tableStyleId>
              </a:tblPr>
              <a:tblGrid>
                <a:gridCol w="2204680">
                  <a:extLst>
                    <a:ext uri="{9D8B030D-6E8A-4147-A177-3AD203B41FA5}">
                      <a16:colId xmlns:a16="http://schemas.microsoft.com/office/drawing/2014/main" val="3498309563"/>
                    </a:ext>
                  </a:extLst>
                </a:gridCol>
                <a:gridCol w="811673">
                  <a:extLst>
                    <a:ext uri="{9D8B030D-6E8A-4147-A177-3AD203B41FA5}">
                      <a16:colId xmlns:a16="http://schemas.microsoft.com/office/drawing/2014/main" val="1047034862"/>
                    </a:ext>
                  </a:extLst>
                </a:gridCol>
                <a:gridCol w="811673">
                  <a:extLst>
                    <a:ext uri="{9D8B030D-6E8A-4147-A177-3AD203B41FA5}">
                      <a16:colId xmlns:a16="http://schemas.microsoft.com/office/drawing/2014/main" val="536941142"/>
                    </a:ext>
                  </a:extLst>
                </a:gridCol>
                <a:gridCol w="811673">
                  <a:extLst>
                    <a:ext uri="{9D8B030D-6E8A-4147-A177-3AD203B41FA5}">
                      <a16:colId xmlns:a16="http://schemas.microsoft.com/office/drawing/2014/main" val="2273035037"/>
                    </a:ext>
                  </a:extLst>
                </a:gridCol>
                <a:gridCol w="811673">
                  <a:extLst>
                    <a:ext uri="{9D8B030D-6E8A-4147-A177-3AD203B41FA5}">
                      <a16:colId xmlns:a16="http://schemas.microsoft.com/office/drawing/2014/main" val="885843353"/>
                    </a:ext>
                  </a:extLst>
                </a:gridCol>
              </a:tblGrid>
              <a:tr h="503332">
                <a:tc>
                  <a:txBody>
                    <a:bodyPr/>
                    <a:lstStyle/>
                    <a:p>
                      <a:pPr marL="0" marR="0">
                        <a:spcBef>
                          <a:spcPts val="0"/>
                        </a:spcBef>
                        <a:spcAft>
                          <a:spcPts val="0"/>
                        </a:spcAft>
                      </a:pPr>
                      <a:r>
                        <a:rPr lang="en-GB" sz="1600" dirty="0">
                          <a:effectLst/>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GB" sz="1600" dirty="0">
                          <a:effectLst/>
                        </a:rPr>
                        <a:t>AL</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effectLst/>
                        </a:rPr>
                        <a:t>ME</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a:effectLst/>
                        </a:rPr>
                        <a:t>MK</a:t>
                      </a:r>
                      <a:endParaRPr lang="en-US"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a:effectLst/>
                        </a:rPr>
                        <a:t>RS</a:t>
                      </a:r>
                      <a:endParaRPr lang="en-US" sz="2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71501754"/>
                  </a:ext>
                </a:extLst>
              </a:tr>
              <a:tr h="503332">
                <a:tc>
                  <a:txBody>
                    <a:bodyPr/>
                    <a:lstStyle/>
                    <a:p>
                      <a:pPr marL="0" marR="0">
                        <a:spcBef>
                          <a:spcPts val="0"/>
                        </a:spcBef>
                        <a:spcAft>
                          <a:spcPts val="0"/>
                        </a:spcAft>
                      </a:pPr>
                      <a:r>
                        <a:rPr lang="en-GB" sz="1600">
                          <a:effectLst/>
                        </a:rPr>
                        <a:t>EU part</a:t>
                      </a:r>
                      <a:endParaRPr lang="en-US"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600" u="none" strike="noStrike">
                          <a:effectLst/>
                        </a:rPr>
                        <a:t>37.3</a:t>
                      </a:r>
                      <a:endParaRPr lang="en-US" sz="1600" b="0" i="0" u="none" strike="noStrike">
                        <a:solidFill>
                          <a:srgbClr val="000000"/>
                        </a:solidFill>
                        <a:effectLst/>
                        <a:latin typeface="+mn-lt"/>
                      </a:endParaRPr>
                    </a:p>
                  </a:txBody>
                  <a:tcPr marL="0" marR="0" marT="0" marB="0" anchor="ctr"/>
                </a:tc>
                <a:tc>
                  <a:txBody>
                    <a:bodyPr/>
                    <a:lstStyle/>
                    <a:p>
                      <a:pPr algn="ctr" fontAlgn="ctr"/>
                      <a:r>
                        <a:rPr lang="en-GB" sz="1600" u="none" strike="noStrike" dirty="0">
                          <a:effectLst/>
                        </a:rPr>
                        <a:t>18.6</a:t>
                      </a:r>
                      <a:endParaRPr lang="en-US" sz="1600" b="0" i="0" u="none" strike="noStrike" dirty="0">
                        <a:solidFill>
                          <a:srgbClr val="000000"/>
                        </a:solidFill>
                        <a:effectLst/>
                        <a:latin typeface="+mn-lt"/>
                      </a:endParaRPr>
                    </a:p>
                  </a:txBody>
                  <a:tcPr marL="0" marR="0" marT="0" marB="0" anchor="ctr"/>
                </a:tc>
                <a:tc>
                  <a:txBody>
                    <a:bodyPr/>
                    <a:lstStyle/>
                    <a:p>
                      <a:pPr algn="ctr" fontAlgn="ctr"/>
                      <a:r>
                        <a:rPr lang="en-GB" sz="1600" u="none" strike="noStrike" dirty="0">
                          <a:effectLst/>
                        </a:rPr>
                        <a:t>32.3</a:t>
                      </a:r>
                      <a:endParaRPr lang="en-US" sz="1600" b="0" i="0" u="none" strike="noStrike" dirty="0">
                        <a:solidFill>
                          <a:srgbClr val="000000"/>
                        </a:solidFill>
                        <a:effectLst/>
                        <a:latin typeface="+mn-lt"/>
                      </a:endParaRPr>
                    </a:p>
                  </a:txBody>
                  <a:tcPr marL="0" marR="0" marT="0" marB="0" anchor="ctr"/>
                </a:tc>
                <a:tc>
                  <a:txBody>
                    <a:bodyPr/>
                    <a:lstStyle/>
                    <a:p>
                      <a:pPr algn="ctr" fontAlgn="ctr"/>
                      <a:r>
                        <a:rPr lang="en-GB" sz="1600" u="none" strike="noStrike">
                          <a:effectLst/>
                        </a:rPr>
                        <a:t>35.5</a:t>
                      </a:r>
                      <a:endParaRPr lang="en-US" sz="16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408835911"/>
                  </a:ext>
                </a:extLst>
              </a:tr>
              <a:tr h="503332">
                <a:tc>
                  <a:txBody>
                    <a:bodyPr/>
                    <a:lstStyle/>
                    <a:p>
                      <a:pPr marL="0" marR="0">
                        <a:spcBef>
                          <a:spcPts val="0"/>
                        </a:spcBef>
                        <a:spcAft>
                          <a:spcPts val="0"/>
                        </a:spcAft>
                      </a:pPr>
                      <a:r>
                        <a:rPr lang="en-GB" sz="1600">
                          <a:effectLst/>
                        </a:rPr>
                        <a:t>National contribution</a:t>
                      </a:r>
                      <a:endParaRPr lang="en-US"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600" u="none" strike="noStrike">
                          <a:effectLst/>
                        </a:rPr>
                        <a:t>12.4</a:t>
                      </a:r>
                      <a:endParaRPr lang="en-US" sz="1600" b="0" i="0" u="none" strike="noStrike">
                        <a:solidFill>
                          <a:srgbClr val="000000"/>
                        </a:solidFill>
                        <a:effectLst/>
                        <a:latin typeface="+mn-lt"/>
                      </a:endParaRPr>
                    </a:p>
                  </a:txBody>
                  <a:tcPr marL="0" marR="0" marT="0" marB="0" anchor="ctr"/>
                </a:tc>
                <a:tc>
                  <a:txBody>
                    <a:bodyPr/>
                    <a:lstStyle/>
                    <a:p>
                      <a:pPr algn="ctr" fontAlgn="ctr"/>
                      <a:r>
                        <a:rPr lang="en-GB" sz="1600" u="none" strike="noStrike">
                          <a:effectLst/>
                        </a:rPr>
                        <a:t>6.2</a:t>
                      </a:r>
                      <a:endParaRPr lang="en-US" sz="1600" b="0" i="0" u="none" strike="noStrike">
                        <a:solidFill>
                          <a:srgbClr val="000000"/>
                        </a:solidFill>
                        <a:effectLst/>
                        <a:latin typeface="+mn-lt"/>
                      </a:endParaRPr>
                    </a:p>
                  </a:txBody>
                  <a:tcPr marL="0" marR="0" marT="0" marB="0" anchor="ctr"/>
                </a:tc>
                <a:tc>
                  <a:txBody>
                    <a:bodyPr/>
                    <a:lstStyle/>
                    <a:p>
                      <a:pPr algn="ctr" fontAlgn="ctr"/>
                      <a:r>
                        <a:rPr lang="en-GB" sz="1600" u="none" strike="noStrike" dirty="0">
                          <a:effectLst/>
                        </a:rPr>
                        <a:t>10.8</a:t>
                      </a:r>
                      <a:endParaRPr lang="en-US" sz="1600" b="0" i="0" u="none" strike="noStrike" dirty="0">
                        <a:solidFill>
                          <a:srgbClr val="000000"/>
                        </a:solidFill>
                        <a:effectLst/>
                        <a:latin typeface="+mn-lt"/>
                      </a:endParaRPr>
                    </a:p>
                  </a:txBody>
                  <a:tcPr marL="0" marR="0" marT="0" marB="0" anchor="ctr"/>
                </a:tc>
                <a:tc>
                  <a:txBody>
                    <a:bodyPr/>
                    <a:lstStyle/>
                    <a:p>
                      <a:pPr algn="ctr" fontAlgn="ctr"/>
                      <a:r>
                        <a:rPr lang="en-GB" sz="1600" u="none" strike="noStrike" dirty="0">
                          <a:effectLst/>
                        </a:rPr>
                        <a:t>11.8</a:t>
                      </a:r>
                      <a:endParaRPr lang="en-US" sz="16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3950651451"/>
                  </a:ext>
                </a:extLst>
              </a:tr>
              <a:tr h="503332">
                <a:tc>
                  <a:txBody>
                    <a:bodyPr/>
                    <a:lstStyle/>
                    <a:p>
                      <a:pPr marL="0" marR="0">
                        <a:spcBef>
                          <a:spcPts val="0"/>
                        </a:spcBef>
                        <a:spcAft>
                          <a:spcPts val="0"/>
                        </a:spcAft>
                      </a:pPr>
                      <a:r>
                        <a:rPr lang="en-GB" sz="1600" b="1" dirty="0">
                          <a:effectLst/>
                        </a:rPr>
                        <a:t>Total </a:t>
                      </a:r>
                      <a:r>
                        <a:rPr lang="en-GB" sz="1600" b="1" dirty="0" smtClean="0">
                          <a:effectLst/>
                        </a:rPr>
                        <a:t>funds approved*</a:t>
                      </a:r>
                      <a:endParaRPr lang="en-US" sz="2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600" b="1" u="none" strike="noStrike">
                          <a:effectLst/>
                        </a:rPr>
                        <a:t>49.7</a:t>
                      </a:r>
                      <a:endParaRPr lang="en-US" sz="1600" b="1" i="0" u="none" strike="noStrike">
                        <a:solidFill>
                          <a:srgbClr val="000000"/>
                        </a:solidFill>
                        <a:effectLst/>
                        <a:latin typeface="+mn-lt"/>
                      </a:endParaRPr>
                    </a:p>
                  </a:txBody>
                  <a:tcPr marL="0" marR="0" marT="0" marB="0" anchor="ctr"/>
                </a:tc>
                <a:tc>
                  <a:txBody>
                    <a:bodyPr/>
                    <a:lstStyle/>
                    <a:p>
                      <a:pPr algn="ctr" fontAlgn="ctr"/>
                      <a:r>
                        <a:rPr lang="en-GB" sz="1600" b="1" u="none" strike="noStrike" dirty="0">
                          <a:effectLst/>
                        </a:rPr>
                        <a:t>24.8</a:t>
                      </a:r>
                      <a:endParaRPr lang="en-US" sz="1600" b="1" i="0" u="none" strike="noStrike" dirty="0">
                        <a:solidFill>
                          <a:srgbClr val="000000"/>
                        </a:solidFill>
                        <a:effectLst/>
                        <a:latin typeface="+mn-lt"/>
                      </a:endParaRPr>
                    </a:p>
                  </a:txBody>
                  <a:tcPr marL="0" marR="0" marT="0" marB="0" anchor="ctr"/>
                </a:tc>
                <a:tc>
                  <a:txBody>
                    <a:bodyPr/>
                    <a:lstStyle/>
                    <a:p>
                      <a:pPr algn="ctr" fontAlgn="ctr"/>
                      <a:r>
                        <a:rPr lang="en-GB" sz="1600" b="1" u="none" strike="noStrike" dirty="0">
                          <a:effectLst/>
                        </a:rPr>
                        <a:t>43.1</a:t>
                      </a:r>
                      <a:endParaRPr lang="en-US" sz="1600" b="1" i="0" u="none" strike="noStrike" dirty="0">
                        <a:solidFill>
                          <a:srgbClr val="000000"/>
                        </a:solidFill>
                        <a:effectLst/>
                        <a:latin typeface="+mn-lt"/>
                      </a:endParaRPr>
                    </a:p>
                  </a:txBody>
                  <a:tcPr marL="0" marR="0" marT="0" marB="0" anchor="ctr"/>
                </a:tc>
                <a:tc>
                  <a:txBody>
                    <a:bodyPr/>
                    <a:lstStyle/>
                    <a:p>
                      <a:pPr algn="ctr" fontAlgn="ctr"/>
                      <a:r>
                        <a:rPr lang="en-GB" sz="1600" b="1" u="none" strike="noStrike" dirty="0">
                          <a:effectLst/>
                        </a:rPr>
                        <a:t>47.4</a:t>
                      </a:r>
                      <a:endParaRPr lang="en-US" sz="16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4068193293"/>
                  </a:ext>
                </a:extLst>
              </a:tr>
              <a:tr h="503332">
                <a:tc>
                  <a:txBody>
                    <a:bodyPr/>
                    <a:lstStyle/>
                    <a:p>
                      <a:pPr marL="0" marR="0">
                        <a:spcBef>
                          <a:spcPts val="0"/>
                        </a:spcBef>
                        <a:spcAft>
                          <a:spcPts val="0"/>
                        </a:spcAft>
                      </a:pPr>
                      <a:r>
                        <a:rPr lang="en-GB" sz="1600" i="1" dirty="0">
                          <a:solidFill>
                            <a:srgbClr val="FFFF00"/>
                          </a:solidFill>
                          <a:effectLst/>
                        </a:rPr>
                        <a:t>EU indicated amounts</a:t>
                      </a:r>
                      <a:endParaRPr lang="en-US" sz="2800" i="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600" i="1" u="none" strike="noStrike" dirty="0">
                          <a:effectLst/>
                        </a:rPr>
                        <a:t>71.0</a:t>
                      </a:r>
                      <a:endParaRPr lang="en-US" sz="1600" b="0" i="1" u="none" strike="noStrike" dirty="0">
                        <a:solidFill>
                          <a:schemeClr val="bg1">
                            <a:lumMod val="50000"/>
                            <a:lumOff val="50000"/>
                          </a:schemeClr>
                        </a:solidFill>
                        <a:effectLst/>
                        <a:latin typeface="+mn-lt"/>
                      </a:endParaRPr>
                    </a:p>
                  </a:txBody>
                  <a:tcPr marL="0" marR="0" marT="0" marB="0" anchor="ctr"/>
                </a:tc>
                <a:tc>
                  <a:txBody>
                    <a:bodyPr/>
                    <a:lstStyle/>
                    <a:p>
                      <a:pPr algn="ctr" fontAlgn="ctr"/>
                      <a:r>
                        <a:rPr lang="en-GB" sz="1600" i="1" u="none" strike="noStrike" dirty="0">
                          <a:effectLst/>
                        </a:rPr>
                        <a:t>39.0</a:t>
                      </a:r>
                      <a:endParaRPr lang="en-US" sz="1600" b="0" i="1" u="none" strike="noStrike" dirty="0">
                        <a:solidFill>
                          <a:schemeClr val="bg1">
                            <a:lumMod val="50000"/>
                            <a:lumOff val="50000"/>
                          </a:schemeClr>
                        </a:solidFill>
                        <a:effectLst/>
                        <a:latin typeface="+mn-lt"/>
                      </a:endParaRPr>
                    </a:p>
                  </a:txBody>
                  <a:tcPr marL="0" marR="0" marT="0" marB="0" anchor="ctr"/>
                </a:tc>
                <a:tc>
                  <a:txBody>
                    <a:bodyPr/>
                    <a:lstStyle/>
                    <a:p>
                      <a:pPr algn="ctr" fontAlgn="ctr"/>
                      <a:r>
                        <a:rPr lang="en-GB" sz="1600" i="1" u="none" strike="noStrike" dirty="0">
                          <a:effectLst/>
                        </a:rPr>
                        <a:t>60.0</a:t>
                      </a:r>
                      <a:endParaRPr lang="en-US" sz="1600" b="0" i="1" u="none" strike="noStrike" dirty="0">
                        <a:solidFill>
                          <a:schemeClr val="bg1">
                            <a:lumMod val="50000"/>
                            <a:lumOff val="50000"/>
                          </a:schemeClr>
                        </a:solidFill>
                        <a:effectLst/>
                        <a:latin typeface="+mn-lt"/>
                      </a:endParaRPr>
                    </a:p>
                  </a:txBody>
                  <a:tcPr marL="0" marR="0" marT="0" marB="0" anchor="ctr"/>
                </a:tc>
                <a:tc>
                  <a:txBody>
                    <a:bodyPr/>
                    <a:lstStyle/>
                    <a:p>
                      <a:pPr algn="ctr" fontAlgn="ctr"/>
                      <a:r>
                        <a:rPr lang="en-GB" sz="1600" i="1" u="none" strike="noStrike" dirty="0">
                          <a:effectLst/>
                        </a:rPr>
                        <a:t>175.0</a:t>
                      </a:r>
                      <a:endParaRPr lang="en-US" sz="1600" b="0" i="1" u="none" strike="noStrike" dirty="0">
                        <a:solidFill>
                          <a:schemeClr val="bg1">
                            <a:lumMod val="50000"/>
                            <a:lumOff val="50000"/>
                          </a:schemeClr>
                        </a:solidFill>
                        <a:effectLst/>
                        <a:latin typeface="+mn-lt"/>
                      </a:endParaRPr>
                    </a:p>
                  </a:txBody>
                  <a:tcPr marL="0" marR="0" marT="0" marB="0" anchor="ctr"/>
                </a:tc>
                <a:extLst>
                  <a:ext uri="{0D108BD9-81ED-4DB2-BD59-A6C34878D82A}">
                    <a16:rowId xmlns:a16="http://schemas.microsoft.com/office/drawing/2014/main" val="116606012"/>
                  </a:ext>
                </a:extLst>
              </a:tr>
              <a:tr h="503332">
                <a:tc>
                  <a:txBody>
                    <a:bodyPr/>
                    <a:lstStyle/>
                    <a:p>
                      <a:pPr marL="0" marR="0">
                        <a:spcBef>
                          <a:spcPts val="0"/>
                        </a:spcBef>
                        <a:spcAft>
                          <a:spcPts val="0"/>
                        </a:spcAft>
                      </a:pPr>
                      <a:r>
                        <a:rPr lang="en-GB" sz="1600" i="0" dirty="0">
                          <a:effectLst/>
                        </a:rPr>
                        <a:t>Funds </a:t>
                      </a:r>
                      <a:r>
                        <a:rPr lang="en-GB" sz="1600" i="0" dirty="0" smtClean="0">
                          <a:effectLst/>
                        </a:rPr>
                        <a:t>approved</a:t>
                      </a:r>
                      <a:endParaRPr lang="en-US" sz="2800" i="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ctr"/>
                      <a:r>
                        <a:rPr lang="en-US" sz="1600" i="0" u="none" strike="noStrike" dirty="0" smtClean="0">
                          <a:effectLst/>
                        </a:rPr>
                        <a:t>52.5%</a:t>
                      </a:r>
                      <a:endParaRPr lang="en-US" sz="1600" b="0" i="0" u="none" strike="noStrike" dirty="0">
                        <a:solidFill>
                          <a:schemeClr val="bg1">
                            <a:lumMod val="50000"/>
                            <a:lumOff val="50000"/>
                          </a:schemeClr>
                        </a:solidFill>
                        <a:effectLst/>
                        <a:latin typeface="+mn-lt"/>
                      </a:endParaRPr>
                    </a:p>
                  </a:txBody>
                  <a:tcPr marL="0" marR="0" marT="0" marB="0" anchor="ctr"/>
                </a:tc>
                <a:tc>
                  <a:txBody>
                    <a:bodyPr/>
                    <a:lstStyle/>
                    <a:p>
                      <a:pPr algn="ctr" fontAlgn="ctr"/>
                      <a:r>
                        <a:rPr lang="en-GB" sz="1600" i="0" u="none" strike="noStrike" dirty="0" smtClean="0">
                          <a:effectLst/>
                        </a:rPr>
                        <a:t>47.7%</a:t>
                      </a:r>
                      <a:endParaRPr lang="en-US" sz="1600" b="0" i="0" u="none" strike="noStrike" dirty="0">
                        <a:solidFill>
                          <a:schemeClr val="bg1">
                            <a:lumMod val="50000"/>
                            <a:lumOff val="50000"/>
                          </a:schemeClr>
                        </a:solidFill>
                        <a:effectLst/>
                        <a:latin typeface="+mn-lt"/>
                      </a:endParaRPr>
                    </a:p>
                  </a:txBody>
                  <a:tcPr marL="0" marR="0" marT="0" marB="0" anchor="ctr"/>
                </a:tc>
                <a:tc>
                  <a:txBody>
                    <a:bodyPr/>
                    <a:lstStyle/>
                    <a:p>
                      <a:pPr algn="ctr" fontAlgn="ctr"/>
                      <a:r>
                        <a:rPr lang="en-GB" sz="1600" i="0" u="none" strike="noStrike" dirty="0" smtClean="0">
                          <a:effectLst/>
                        </a:rPr>
                        <a:t>53.9%</a:t>
                      </a:r>
                      <a:endParaRPr lang="en-US" sz="1600" b="0" i="0" u="none" strike="noStrike" dirty="0">
                        <a:solidFill>
                          <a:schemeClr val="bg1">
                            <a:lumMod val="50000"/>
                            <a:lumOff val="50000"/>
                          </a:schemeClr>
                        </a:solidFill>
                        <a:effectLst/>
                        <a:latin typeface="+mn-lt"/>
                      </a:endParaRPr>
                    </a:p>
                  </a:txBody>
                  <a:tcPr marL="0" marR="0" marT="0" marB="0" anchor="ctr"/>
                </a:tc>
                <a:tc>
                  <a:txBody>
                    <a:bodyPr/>
                    <a:lstStyle/>
                    <a:p>
                      <a:pPr algn="ctr" fontAlgn="ctr"/>
                      <a:r>
                        <a:rPr lang="en-GB" sz="1600" i="0" u="none" strike="noStrike" dirty="0" smtClean="0">
                          <a:effectLst/>
                        </a:rPr>
                        <a:t>20.3%</a:t>
                      </a:r>
                      <a:endParaRPr lang="en-US" sz="1600" b="0" i="0" u="none" strike="noStrike" dirty="0">
                        <a:solidFill>
                          <a:schemeClr val="bg1">
                            <a:lumMod val="50000"/>
                            <a:lumOff val="50000"/>
                          </a:schemeClr>
                        </a:solidFill>
                        <a:effectLst/>
                        <a:latin typeface="+mn-lt"/>
                      </a:endParaRPr>
                    </a:p>
                  </a:txBody>
                  <a:tcPr marL="0" marR="0" marT="0" marB="0" anchor="ctr"/>
                </a:tc>
                <a:extLst>
                  <a:ext uri="{0D108BD9-81ED-4DB2-BD59-A6C34878D82A}">
                    <a16:rowId xmlns:a16="http://schemas.microsoft.com/office/drawing/2014/main" val="4112194646"/>
                  </a:ext>
                </a:extLst>
              </a:tr>
            </a:tbl>
          </a:graphicData>
        </a:graphic>
      </p:graphicFrame>
      <p:sp>
        <p:nvSpPr>
          <p:cNvPr id="8" name="Rectangle 7"/>
          <p:cNvSpPr/>
          <p:nvPr/>
        </p:nvSpPr>
        <p:spPr>
          <a:xfrm>
            <a:off x="806813" y="5257800"/>
            <a:ext cx="5544558" cy="522890"/>
          </a:xfrm>
          <a:prstGeom prst="rect">
            <a:avLst/>
          </a:prstGeom>
        </p:spPr>
        <p:txBody>
          <a:bodyPr wrap="square">
            <a:spAutoFit/>
          </a:bodyPr>
          <a:lstStyle/>
          <a:p>
            <a:pPr algn="just"/>
            <a:r>
              <a:rPr lang="en-GB" sz="1400" dirty="0" smtClean="0">
                <a:latin typeface="Arial Narrow" panose="020B0606020202030204" pitchFamily="34" charset="0"/>
                <a:ea typeface="Tahoma" panose="020B0604030504040204" pitchFamily="34" charset="0"/>
                <a:cs typeface="Tahoma" panose="020B0604030504040204" pitchFamily="34" charset="0"/>
              </a:rPr>
              <a:t>*Note</a:t>
            </a:r>
            <a:r>
              <a:rPr lang="en-GB" sz="1400" dirty="0">
                <a:latin typeface="Arial Narrow" panose="020B0606020202030204" pitchFamily="34" charset="0"/>
                <a:ea typeface="Tahoma" panose="020B0604030504040204" pitchFamily="34" charset="0"/>
                <a:cs typeface="Tahoma" panose="020B0604030504040204" pitchFamily="34" charset="0"/>
              </a:rPr>
              <a:t>: Data available until 28.02.2020 (AL), 23.03.2021 (ME), 31.10.2020 (MK), 10.12.2020 (RS), 31.10.2020 (TR). </a:t>
            </a:r>
            <a:endParaRPr lang="en-GB" sz="1400" dirty="0" smtClean="0">
              <a:latin typeface="Arial Narrow" panose="020B0606020202030204" pitchFamily="34" charset="0"/>
              <a:ea typeface="Tahoma" panose="020B0604030504040204" pitchFamily="34" charset="0"/>
              <a:cs typeface="Tahoma" panose="020B0604030504040204" pitchFamily="34" charset="0"/>
            </a:endParaRPr>
          </a:p>
        </p:txBody>
      </p:sp>
      <p:graphicFrame>
        <p:nvGraphicFramePr>
          <p:cNvPr id="9" name="Chart 8"/>
          <p:cNvGraphicFramePr>
            <a:graphicFrameLocks/>
          </p:cNvGraphicFramePr>
          <p:nvPr>
            <p:extLst/>
          </p:nvPr>
        </p:nvGraphicFramePr>
        <p:xfrm>
          <a:off x="6852744" y="1817913"/>
          <a:ext cx="4572000" cy="412568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899999" y="1837698"/>
            <a:ext cx="4174412" cy="400110"/>
          </a:xfrm>
          <a:prstGeom prst="rect">
            <a:avLst/>
          </a:prstGeom>
        </p:spPr>
        <p:txBody>
          <a:bodyPr wrap="none">
            <a:spAutoFit/>
          </a:bodyPr>
          <a:lstStyle/>
          <a:p>
            <a:pPr fontAlgn="b"/>
            <a:r>
              <a:rPr lang="en-US" sz="2000" b="1" dirty="0" smtClean="0"/>
              <a:t>Approved projects funds, in mill. EUR</a:t>
            </a:r>
            <a:endParaRPr lang="en-US" sz="2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929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IPARD ii </a:t>
            </a:r>
            <a:r>
              <a:rPr lang="en-GB" b="1" dirty="0">
                <a:solidFill>
                  <a:schemeClr val="accent5">
                    <a:lumMod val="75000"/>
                  </a:schemeClr>
                </a:solidFill>
                <a:effectLst>
                  <a:outerShdw blurRad="38100" dist="38100" dir="2700000" algn="tl">
                    <a:srgbClr val="000000">
                      <a:alpha val="43137"/>
                    </a:srgbClr>
                  </a:outerShdw>
                </a:effectLst>
              </a:rPr>
              <a:t>(2014-2020) </a:t>
            </a:r>
            <a:r>
              <a:rPr lang="en-US" b="1" dirty="0" smtClean="0">
                <a:solidFill>
                  <a:schemeClr val="accent5">
                    <a:lumMod val="75000"/>
                  </a:schemeClr>
                </a:solidFill>
                <a:effectLst>
                  <a:outerShdw blurRad="38100" dist="38100" dir="2700000" algn="tl">
                    <a:srgbClr val="000000">
                      <a:alpha val="43137"/>
                    </a:srgbClr>
                  </a:outerShdw>
                </a:effectLst>
              </a:rPr>
              <a:t>Operational </a:t>
            </a:r>
            <a:r>
              <a:rPr lang="en-US" b="1" dirty="0">
                <a:solidFill>
                  <a:schemeClr val="accent5">
                    <a:lumMod val="75000"/>
                  </a:schemeClr>
                </a:solidFill>
                <a:effectLst>
                  <a:outerShdw blurRad="38100" dist="38100" dir="2700000" algn="tl">
                    <a:srgbClr val="000000">
                      <a:alpha val="43137"/>
                    </a:srgbClr>
                  </a:outerShdw>
                </a:effectLst>
              </a:rPr>
              <a:t>Measures</a:t>
            </a:r>
          </a:p>
        </p:txBody>
      </p:sp>
      <p:graphicFrame>
        <p:nvGraphicFramePr>
          <p:cNvPr id="4" name="Content Placeholder 3"/>
          <p:cNvGraphicFramePr>
            <a:graphicFrameLocks noGrp="1"/>
          </p:cNvGraphicFramePr>
          <p:nvPr>
            <p:ph idx="1"/>
            <p:extLst/>
          </p:nvPr>
        </p:nvGraphicFramePr>
        <p:xfrm>
          <a:off x="1141413" y="1954923"/>
          <a:ext cx="9905998" cy="1897322"/>
        </p:xfrm>
        <a:graphic>
          <a:graphicData uri="http://schemas.openxmlformats.org/drawingml/2006/table">
            <a:tbl>
              <a:tblPr firstRow="1" firstCol="1" bandRow="1">
                <a:tableStyleId>{7DF18680-E054-41AD-8BC1-D1AEF772440D}</a:tableStyleId>
              </a:tblPr>
              <a:tblGrid>
                <a:gridCol w="7133522">
                  <a:extLst>
                    <a:ext uri="{9D8B030D-6E8A-4147-A177-3AD203B41FA5}">
                      <a16:colId xmlns:a16="http://schemas.microsoft.com/office/drawing/2014/main" val="850078942"/>
                    </a:ext>
                  </a:extLst>
                </a:gridCol>
                <a:gridCol w="693119">
                  <a:extLst>
                    <a:ext uri="{9D8B030D-6E8A-4147-A177-3AD203B41FA5}">
                      <a16:colId xmlns:a16="http://schemas.microsoft.com/office/drawing/2014/main" val="2034655148"/>
                    </a:ext>
                  </a:extLst>
                </a:gridCol>
                <a:gridCol w="693119">
                  <a:extLst>
                    <a:ext uri="{9D8B030D-6E8A-4147-A177-3AD203B41FA5}">
                      <a16:colId xmlns:a16="http://schemas.microsoft.com/office/drawing/2014/main" val="1971810674"/>
                    </a:ext>
                  </a:extLst>
                </a:gridCol>
                <a:gridCol w="693119">
                  <a:extLst>
                    <a:ext uri="{9D8B030D-6E8A-4147-A177-3AD203B41FA5}">
                      <a16:colId xmlns:a16="http://schemas.microsoft.com/office/drawing/2014/main" val="2633109655"/>
                    </a:ext>
                  </a:extLst>
                </a:gridCol>
                <a:gridCol w="693119">
                  <a:extLst>
                    <a:ext uri="{9D8B030D-6E8A-4147-A177-3AD203B41FA5}">
                      <a16:colId xmlns:a16="http://schemas.microsoft.com/office/drawing/2014/main" val="759517619"/>
                    </a:ext>
                  </a:extLst>
                </a:gridCol>
              </a:tblGrid>
              <a:tr h="447084">
                <a:tc>
                  <a:txBody>
                    <a:bodyPr/>
                    <a:lstStyle/>
                    <a:p>
                      <a:pPr marL="0" marR="0">
                        <a:spcBef>
                          <a:spcPts val="0"/>
                        </a:spcBef>
                        <a:spcAft>
                          <a:spcPts val="0"/>
                        </a:spcAft>
                      </a:pPr>
                      <a:r>
                        <a:rPr lang="en-GB" sz="2000" dirty="0">
                          <a:effectLst/>
                        </a:rPr>
                        <a:t> </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dirty="0">
                          <a:effectLst/>
                        </a:rPr>
                        <a:t>AL</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ME</a:t>
                      </a:r>
                      <a:endParaRPr lang="en-US" sz="3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MK</a:t>
                      </a:r>
                      <a:endParaRPr lang="en-US" sz="3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RS</a:t>
                      </a:r>
                      <a:endParaRPr lang="en-US" sz="3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86629051"/>
                  </a:ext>
                </a:extLst>
              </a:tr>
              <a:tr h="407976">
                <a:tc>
                  <a:txBody>
                    <a:bodyPr/>
                    <a:lstStyle/>
                    <a:p>
                      <a:pPr marL="0" marR="0">
                        <a:spcBef>
                          <a:spcPts val="0"/>
                        </a:spcBef>
                        <a:spcAft>
                          <a:spcPts val="0"/>
                        </a:spcAft>
                      </a:pPr>
                      <a:r>
                        <a:rPr lang="en-GB" sz="2000" dirty="0">
                          <a:effectLst/>
                        </a:rPr>
                        <a:t>M1: "Investments in physical assets of agricultural holdings"</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b="1" dirty="0" smtClean="0">
                          <a:solidFill>
                            <a:schemeClr val="accent5">
                              <a:lumMod val="50000"/>
                            </a:schemeClr>
                          </a:solidFill>
                          <a:effectLst/>
                          <a:sym typeface="Wingdings" panose="05000000000000000000" pitchFamily="2" charset="2"/>
                        </a:rPr>
                        <a:t></a:t>
                      </a:r>
                      <a:endParaRPr lang="en-US" sz="36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b="1" dirty="0" smtClean="0">
                          <a:solidFill>
                            <a:schemeClr val="accent5">
                              <a:lumMod val="50000"/>
                            </a:schemeClr>
                          </a:solidFill>
                          <a:effectLst/>
                          <a:sym typeface="Wingdings" panose="05000000000000000000" pitchFamily="2" charset="2"/>
                        </a:rPr>
                        <a:t></a:t>
                      </a:r>
                      <a:endParaRPr lang="en-US" sz="36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b="1" dirty="0" smtClean="0">
                          <a:solidFill>
                            <a:schemeClr val="accent5">
                              <a:lumMod val="50000"/>
                            </a:schemeClr>
                          </a:solidFill>
                          <a:effectLst/>
                          <a:sym typeface="Wingdings" panose="05000000000000000000" pitchFamily="2" charset="2"/>
                        </a:rPr>
                        <a:t></a:t>
                      </a:r>
                      <a:endParaRPr lang="en-US" sz="36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b="1" dirty="0" smtClean="0">
                          <a:solidFill>
                            <a:schemeClr val="accent5">
                              <a:lumMod val="50000"/>
                            </a:schemeClr>
                          </a:solidFill>
                          <a:effectLst/>
                          <a:sym typeface="Wingdings" panose="05000000000000000000" pitchFamily="2" charset="2"/>
                        </a:rPr>
                        <a:t></a:t>
                      </a:r>
                      <a:endParaRPr lang="en-US" sz="36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11355867"/>
                  </a:ext>
                </a:extLst>
              </a:tr>
              <a:tr h="676502">
                <a:tc>
                  <a:txBody>
                    <a:bodyPr/>
                    <a:lstStyle/>
                    <a:p>
                      <a:pPr marL="0" marR="0">
                        <a:spcBef>
                          <a:spcPts val="0"/>
                        </a:spcBef>
                        <a:spcAft>
                          <a:spcPts val="0"/>
                        </a:spcAft>
                      </a:pPr>
                      <a:r>
                        <a:rPr lang="en-GB" sz="2000" dirty="0">
                          <a:effectLst/>
                        </a:rPr>
                        <a:t>M3: "Investments in physical assets concerning processing and marketing of agricultural and fishery products"</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b="1" dirty="0" smtClean="0">
                          <a:solidFill>
                            <a:schemeClr val="accent5">
                              <a:lumMod val="50000"/>
                            </a:schemeClr>
                          </a:solidFill>
                          <a:effectLst/>
                          <a:sym typeface="Wingdings" panose="05000000000000000000" pitchFamily="2" charset="2"/>
                        </a:rPr>
                        <a:t></a:t>
                      </a:r>
                      <a:endParaRPr lang="en-US" sz="36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b="1" dirty="0" smtClean="0">
                          <a:solidFill>
                            <a:schemeClr val="accent5">
                              <a:lumMod val="50000"/>
                            </a:schemeClr>
                          </a:solidFill>
                          <a:effectLst/>
                          <a:sym typeface="Wingdings" panose="05000000000000000000" pitchFamily="2" charset="2"/>
                        </a:rPr>
                        <a:t></a:t>
                      </a:r>
                      <a:endParaRPr lang="en-US" sz="36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b="1" dirty="0" smtClean="0">
                          <a:solidFill>
                            <a:schemeClr val="accent5">
                              <a:lumMod val="50000"/>
                            </a:schemeClr>
                          </a:solidFill>
                          <a:effectLst/>
                          <a:sym typeface="Wingdings" panose="05000000000000000000" pitchFamily="2" charset="2"/>
                        </a:rPr>
                        <a:t></a:t>
                      </a:r>
                      <a:endParaRPr lang="en-US" sz="36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b="1" dirty="0" smtClean="0">
                          <a:solidFill>
                            <a:schemeClr val="accent5">
                              <a:lumMod val="50000"/>
                            </a:schemeClr>
                          </a:solidFill>
                          <a:effectLst/>
                          <a:sym typeface="Wingdings" panose="05000000000000000000" pitchFamily="2" charset="2"/>
                        </a:rPr>
                        <a:t></a:t>
                      </a:r>
                      <a:endParaRPr lang="en-US" sz="36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6662984"/>
                  </a:ext>
                </a:extLst>
              </a:tr>
              <a:tr h="276593">
                <a:tc>
                  <a:txBody>
                    <a:bodyPr/>
                    <a:lstStyle/>
                    <a:p>
                      <a:pPr marL="0" marR="0">
                        <a:spcBef>
                          <a:spcPts val="0"/>
                        </a:spcBef>
                        <a:spcAft>
                          <a:spcPts val="0"/>
                        </a:spcAft>
                      </a:pPr>
                      <a:r>
                        <a:rPr lang="en-GB" sz="2000" dirty="0">
                          <a:effectLst/>
                        </a:rPr>
                        <a:t>M7: "Farm diversification and business development"</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b="1" dirty="0" smtClean="0">
                          <a:solidFill>
                            <a:schemeClr val="accent5">
                              <a:lumMod val="50000"/>
                            </a:schemeClr>
                          </a:solidFill>
                          <a:effectLst/>
                          <a:sym typeface="Wingdings" panose="05000000000000000000" pitchFamily="2" charset="2"/>
                        </a:rPr>
                        <a:t></a:t>
                      </a:r>
                      <a:endParaRPr lang="en-US" sz="36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b="1" dirty="0">
                          <a:solidFill>
                            <a:schemeClr val="accent5">
                              <a:lumMod val="50000"/>
                            </a:schemeClr>
                          </a:solidFill>
                          <a:effectLst/>
                        </a:rPr>
                        <a:t> </a:t>
                      </a:r>
                      <a:endParaRPr lang="en-US" sz="36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b="1" dirty="0" smtClean="0">
                          <a:solidFill>
                            <a:schemeClr val="accent5">
                              <a:lumMod val="50000"/>
                            </a:schemeClr>
                          </a:solidFill>
                          <a:effectLst/>
                          <a:sym typeface="Wingdings" panose="05000000000000000000" pitchFamily="2" charset="2"/>
                        </a:rPr>
                        <a:t></a:t>
                      </a:r>
                      <a:endParaRPr lang="en-US" sz="28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400" b="1" dirty="0">
                          <a:solidFill>
                            <a:schemeClr val="accent5">
                              <a:lumMod val="50000"/>
                            </a:schemeClr>
                          </a:solidFill>
                          <a:effectLst/>
                        </a:rPr>
                        <a:t> </a:t>
                      </a:r>
                      <a:endParaRPr lang="en-US" sz="36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96996694"/>
                  </a:ext>
                </a:extLst>
              </a:tr>
            </a:tbl>
          </a:graphicData>
        </a:graphic>
      </p:graphicFrame>
      <p:sp>
        <p:nvSpPr>
          <p:cNvPr id="3" name="Rectangle 2"/>
          <p:cNvSpPr/>
          <p:nvPr/>
        </p:nvSpPr>
        <p:spPr>
          <a:xfrm>
            <a:off x="1046820" y="4002737"/>
            <a:ext cx="10000591" cy="2426305"/>
          </a:xfrm>
          <a:prstGeom prst="rect">
            <a:avLst/>
          </a:prstGeom>
        </p:spPr>
        <p:txBody>
          <a:bodyPr wrap="square">
            <a:spAutoFit/>
          </a:bodyPr>
          <a:lstStyle/>
          <a:p>
            <a:pPr>
              <a:lnSpc>
                <a:spcPts val="2600"/>
              </a:lnSpc>
            </a:pPr>
            <a:r>
              <a:rPr lang="en-GB" sz="2400" dirty="0" smtClean="0"/>
              <a:t>“Missing” measures for promoting </a:t>
            </a:r>
            <a:r>
              <a:rPr lang="en-GB" sz="2400" dirty="0"/>
              <a:t>the transition to green </a:t>
            </a:r>
            <a:r>
              <a:rPr lang="en-GB" sz="2400" dirty="0" smtClean="0"/>
              <a:t>economy – IPARD III… </a:t>
            </a:r>
          </a:p>
          <a:p>
            <a:pPr marL="682625" indent="-342900">
              <a:lnSpc>
                <a:spcPts val="2600"/>
              </a:lnSpc>
              <a:buFont typeface="Arial" panose="020B0604020202020204" pitchFamily="34" charset="0"/>
              <a:buChar char="•"/>
            </a:pPr>
            <a:r>
              <a:rPr lang="en-GB" sz="2000" dirty="0" smtClean="0"/>
              <a:t>Agri-environment, </a:t>
            </a:r>
            <a:r>
              <a:rPr lang="en-GB" sz="2000" dirty="0"/>
              <a:t>climate </a:t>
            </a:r>
            <a:r>
              <a:rPr lang="en-GB" sz="2000" dirty="0" smtClean="0"/>
              <a:t>and organic farming</a:t>
            </a:r>
            <a:endParaRPr lang="en-US" sz="2000" dirty="0" smtClean="0"/>
          </a:p>
          <a:p>
            <a:pPr marL="682625" lvl="0" indent="-342900">
              <a:lnSpc>
                <a:spcPts val="2600"/>
              </a:lnSpc>
              <a:buFont typeface="Arial" panose="020B0604020202020204" pitchFamily="34" charset="0"/>
              <a:buChar char="•"/>
            </a:pPr>
            <a:r>
              <a:rPr lang="en-GB" sz="2000" dirty="0"/>
              <a:t>Forestry measures </a:t>
            </a:r>
            <a:endParaRPr lang="en-US" sz="2000" dirty="0"/>
          </a:p>
          <a:p>
            <a:pPr marL="682625" lvl="0" indent="-342900">
              <a:lnSpc>
                <a:spcPts val="2600"/>
              </a:lnSpc>
              <a:buFont typeface="Arial" panose="020B0604020202020204" pitchFamily="34" charset="0"/>
              <a:buChar char="•"/>
            </a:pPr>
            <a:r>
              <a:rPr lang="en-GB" sz="2000" dirty="0" smtClean="0"/>
              <a:t>Areas </a:t>
            </a:r>
            <a:r>
              <a:rPr lang="en-GB" sz="2000" dirty="0"/>
              <a:t>of Natural Constraints - </a:t>
            </a:r>
            <a:r>
              <a:rPr lang="en-GB" sz="2000" dirty="0" smtClean="0"/>
              <a:t>ANC</a:t>
            </a:r>
            <a:endParaRPr lang="en-US" sz="2000" dirty="0"/>
          </a:p>
          <a:p>
            <a:pPr marL="682625" indent="-342900">
              <a:lnSpc>
                <a:spcPts val="2600"/>
              </a:lnSpc>
              <a:buFont typeface="Arial" panose="020B0604020202020204" pitchFamily="34" charset="0"/>
              <a:buChar char="•"/>
            </a:pPr>
            <a:r>
              <a:rPr lang="en-GB" sz="2000" dirty="0" smtClean="0"/>
              <a:t>Knowledge transfer </a:t>
            </a:r>
            <a:r>
              <a:rPr lang="en-GB" sz="2000" dirty="0"/>
              <a:t>and Advisory </a:t>
            </a:r>
            <a:r>
              <a:rPr lang="en-GB" sz="2000" dirty="0" smtClean="0"/>
              <a:t>Services </a:t>
            </a:r>
            <a:r>
              <a:rPr lang="en-GB" sz="2000" dirty="0"/>
              <a:t>- </a:t>
            </a:r>
            <a:r>
              <a:rPr lang="en-GB" sz="2000" dirty="0" smtClean="0"/>
              <a:t>role </a:t>
            </a:r>
            <a:r>
              <a:rPr lang="en-GB" sz="2000" dirty="0"/>
              <a:t>in </a:t>
            </a:r>
            <a:r>
              <a:rPr lang="en-GB" sz="2000" dirty="0" smtClean="0"/>
              <a:t>promoting </a:t>
            </a:r>
            <a:r>
              <a:rPr lang="en-GB" sz="2000" dirty="0"/>
              <a:t>green economy </a:t>
            </a:r>
            <a:endParaRPr lang="en-GB" sz="2000" dirty="0" smtClean="0"/>
          </a:p>
          <a:p>
            <a:pPr marL="682625" lvl="0" indent="-342900">
              <a:lnSpc>
                <a:spcPts val="2600"/>
              </a:lnSpc>
              <a:buFont typeface="Arial" panose="020B0604020202020204" pitchFamily="34" charset="0"/>
              <a:buChar char="•"/>
            </a:pPr>
            <a:r>
              <a:rPr lang="en-GB" sz="2000" dirty="0" smtClean="0"/>
              <a:t>Implementation </a:t>
            </a:r>
            <a:r>
              <a:rPr lang="en-GB" sz="2000" dirty="0"/>
              <a:t>of local development strategies – LEADER </a:t>
            </a:r>
            <a:r>
              <a:rPr lang="en-GB" sz="2000" dirty="0" smtClean="0"/>
              <a:t>approach</a:t>
            </a:r>
          </a:p>
          <a:p>
            <a:pPr marL="682625" lvl="0" indent="-342900">
              <a:lnSpc>
                <a:spcPts val="2600"/>
              </a:lnSpc>
              <a:buFont typeface="Arial" panose="020B0604020202020204" pitchFamily="34" charset="0"/>
              <a:buChar char="•"/>
            </a:pPr>
            <a:r>
              <a:rPr lang="en-GB" sz="2000" dirty="0" smtClean="0"/>
              <a:t>Investments </a:t>
            </a:r>
            <a:r>
              <a:rPr lang="en-GB" sz="2000" dirty="0"/>
              <a:t>in physical assets </a:t>
            </a:r>
            <a:r>
              <a:rPr lang="en-GB" sz="2000" dirty="0" smtClean="0"/>
              <a:t>– focus on environment/climate/green economy</a:t>
            </a:r>
            <a:endParaRPr lang="en-US" sz="2000" dirty="0"/>
          </a:p>
        </p:txBody>
      </p:sp>
    </p:spTree>
    <p:extLst>
      <p:ext uri="{BB962C8B-B14F-4D97-AF65-F5344CB8AC3E}">
        <p14:creationId xmlns:p14="http://schemas.microsoft.com/office/powerpoint/2010/main" val="373950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10535722" cy="1478570"/>
          </a:xfrm>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Concluding remarks and major challenges</a:t>
            </a:r>
          </a:p>
        </p:txBody>
      </p:sp>
      <p:sp>
        <p:nvSpPr>
          <p:cNvPr id="3" name="Content Placeholder 2"/>
          <p:cNvSpPr>
            <a:spLocks noGrp="1"/>
          </p:cNvSpPr>
          <p:nvPr>
            <p:ph idx="1"/>
          </p:nvPr>
        </p:nvSpPr>
        <p:spPr>
          <a:xfrm>
            <a:off x="1141412" y="2249486"/>
            <a:ext cx="10251518" cy="4151313"/>
          </a:xfrm>
        </p:spPr>
        <p:txBody>
          <a:bodyPr>
            <a:noAutofit/>
          </a:bodyPr>
          <a:lstStyle/>
          <a:p>
            <a:pPr>
              <a:lnSpc>
                <a:spcPct val="100000"/>
              </a:lnSpc>
              <a:spcBef>
                <a:spcPts val="0"/>
              </a:spcBef>
            </a:pPr>
            <a:r>
              <a:rPr lang="en-GB" sz="2500" dirty="0"/>
              <a:t>The concept of </a:t>
            </a:r>
            <a:r>
              <a:rPr lang="en-GB" sz="2500" b="1" dirty="0">
                <a:solidFill>
                  <a:srgbClr val="00B050"/>
                </a:solidFill>
              </a:rPr>
              <a:t>green economy is still new</a:t>
            </a:r>
            <a:r>
              <a:rPr lang="en-GB" sz="2500" dirty="0"/>
              <a:t> </a:t>
            </a:r>
            <a:r>
              <a:rPr lang="en-GB" sz="2500" dirty="0" smtClean="0"/>
              <a:t>to </a:t>
            </a:r>
            <a:r>
              <a:rPr lang="en-GB" sz="2500" dirty="0"/>
              <a:t>the </a:t>
            </a:r>
            <a:r>
              <a:rPr lang="en-GB" sz="2500" dirty="0" smtClean="0"/>
              <a:t>WB countries... </a:t>
            </a:r>
          </a:p>
          <a:p>
            <a:pPr>
              <a:lnSpc>
                <a:spcPct val="100000"/>
              </a:lnSpc>
              <a:spcBef>
                <a:spcPts val="0"/>
              </a:spcBef>
            </a:pPr>
            <a:r>
              <a:rPr lang="en-GB" sz="2500" dirty="0" smtClean="0"/>
              <a:t>Rich in </a:t>
            </a:r>
            <a:r>
              <a:rPr lang="en-GB" sz="2500" dirty="0"/>
              <a:t>natural resources, </a:t>
            </a:r>
            <a:r>
              <a:rPr lang="en-GB" sz="2500" dirty="0" smtClean="0"/>
              <a:t>WBs face </a:t>
            </a:r>
            <a:r>
              <a:rPr lang="en-GB" sz="2500" dirty="0"/>
              <a:t>number of challenges in terms of economic development, job opportunities, infrastructure, social services etc. </a:t>
            </a:r>
            <a:r>
              <a:rPr lang="en-GB" sz="2500" b="1" dirty="0">
                <a:solidFill>
                  <a:srgbClr val="00B050"/>
                </a:solidFill>
              </a:rPr>
              <a:t>Farmers and rural population </a:t>
            </a:r>
            <a:r>
              <a:rPr lang="en-GB" sz="2500" b="1" dirty="0" smtClean="0">
                <a:solidFill>
                  <a:srgbClr val="00B050"/>
                </a:solidFill>
              </a:rPr>
              <a:t>- a </a:t>
            </a:r>
            <a:r>
              <a:rPr lang="en-GB" sz="2500" b="1" dirty="0">
                <a:solidFill>
                  <a:srgbClr val="00B050"/>
                </a:solidFill>
              </a:rPr>
              <a:t>particularly vulnerable group </a:t>
            </a:r>
            <a:r>
              <a:rPr lang="en-GB" sz="2500" dirty="0"/>
              <a:t>in </a:t>
            </a:r>
            <a:r>
              <a:rPr lang="en-GB" sz="2500" dirty="0" smtClean="0"/>
              <a:t>economic </a:t>
            </a:r>
            <a:r>
              <a:rPr lang="en-GB" sz="2500" dirty="0"/>
              <a:t>standing, providing for livelihood and ensuring sustainability. </a:t>
            </a:r>
            <a:endParaRPr lang="en-GB" sz="2500" dirty="0" smtClean="0"/>
          </a:p>
          <a:p>
            <a:pPr>
              <a:lnSpc>
                <a:spcPct val="100000"/>
              </a:lnSpc>
              <a:spcBef>
                <a:spcPts val="0"/>
              </a:spcBef>
            </a:pPr>
            <a:r>
              <a:rPr lang="en-GB" sz="2500" dirty="0" smtClean="0"/>
              <a:t>Lack </a:t>
            </a:r>
            <a:r>
              <a:rPr lang="en-GB" sz="2500" dirty="0"/>
              <a:t>of competitiveness, limited access and sources of rural finance, poor rural infrastructure, trends of land abandonment and depopulation of rural areas, unfavourable structure in terms of education, qualifications and lack of knowledge and skills, as well as an overall unattractive social image of agriculture and living in rural areas, all represent </a:t>
            </a:r>
            <a:r>
              <a:rPr lang="en-GB" sz="2500" b="1" dirty="0">
                <a:solidFill>
                  <a:schemeClr val="bg1"/>
                </a:solidFill>
              </a:rPr>
              <a:t>serious constraints for the development of agriculture and the rural economy</a:t>
            </a:r>
            <a:r>
              <a:rPr lang="en-GB" sz="2500" dirty="0"/>
              <a:t>. </a:t>
            </a:r>
            <a:endParaRPr lang="en-US" sz="2500" dirty="0"/>
          </a:p>
        </p:txBody>
      </p:sp>
    </p:spTree>
    <p:extLst>
      <p:ext uri="{BB962C8B-B14F-4D97-AF65-F5344CB8AC3E}">
        <p14:creationId xmlns:p14="http://schemas.microsoft.com/office/powerpoint/2010/main" val="204826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572793" cy="1478570"/>
          </a:xfrm>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Concluding remarks and major challenges</a:t>
            </a:r>
          </a:p>
        </p:txBody>
      </p:sp>
      <p:sp>
        <p:nvSpPr>
          <p:cNvPr id="3" name="Content Placeholder 2"/>
          <p:cNvSpPr>
            <a:spLocks noGrp="1"/>
          </p:cNvSpPr>
          <p:nvPr>
            <p:ph idx="1"/>
          </p:nvPr>
        </p:nvSpPr>
        <p:spPr>
          <a:xfrm>
            <a:off x="1141412" y="2249486"/>
            <a:ext cx="10251518" cy="4151313"/>
          </a:xfrm>
        </p:spPr>
        <p:txBody>
          <a:bodyPr>
            <a:noAutofit/>
          </a:bodyPr>
          <a:lstStyle/>
          <a:p>
            <a:pPr>
              <a:lnSpc>
                <a:spcPct val="100000"/>
              </a:lnSpc>
              <a:spcBef>
                <a:spcPts val="0"/>
              </a:spcBef>
            </a:pPr>
            <a:r>
              <a:rPr lang="en-GB" sz="2500" dirty="0" smtClean="0"/>
              <a:t>The </a:t>
            </a:r>
            <a:r>
              <a:rPr lang="en-GB" sz="2500" dirty="0"/>
              <a:t>success of agriculture profoundly depends on its</a:t>
            </a:r>
            <a:r>
              <a:rPr lang="en-GB" sz="2500" b="1" dirty="0">
                <a:solidFill>
                  <a:srgbClr val="00B050"/>
                </a:solidFill>
              </a:rPr>
              <a:t> ability to coexist sustainably with the natural environment</a:t>
            </a:r>
            <a:r>
              <a:rPr lang="en-GB" sz="2500" dirty="0"/>
              <a:t>. Farmers are required to manage their production in a sustainable manner, protecting their surroundings, ensuring public health, plant health, animal health and welfare. This involves a mind-set change, level of social responsibility and ability to use pressures as opportunities. </a:t>
            </a:r>
          </a:p>
          <a:p>
            <a:pPr>
              <a:lnSpc>
                <a:spcPct val="100000"/>
              </a:lnSpc>
              <a:spcBef>
                <a:spcPts val="0"/>
              </a:spcBef>
            </a:pPr>
            <a:r>
              <a:rPr lang="en-GB" sz="2500" dirty="0" smtClean="0"/>
              <a:t>To </a:t>
            </a:r>
            <a:r>
              <a:rPr lang="en-GB" sz="2500" dirty="0"/>
              <a:t>achieve the full economic potential of the sector, key challenge is </a:t>
            </a:r>
            <a:r>
              <a:rPr lang="en-GB" sz="2500" dirty="0" smtClean="0"/>
              <a:t>the </a:t>
            </a:r>
            <a:r>
              <a:rPr lang="en-GB" sz="2500" dirty="0"/>
              <a:t>balance between </a:t>
            </a:r>
            <a:r>
              <a:rPr lang="en-GB" sz="2500" b="1" dirty="0">
                <a:solidFill>
                  <a:schemeClr val="bg1"/>
                </a:solidFill>
              </a:rPr>
              <a:t>promoting agricultural productivity and competitiveness alongside creating conditions for protection of environment and social sustainability in the rural areas</a:t>
            </a:r>
            <a:r>
              <a:rPr lang="en-GB" sz="2500" dirty="0"/>
              <a:t>. </a:t>
            </a:r>
          </a:p>
        </p:txBody>
      </p:sp>
    </p:spTree>
    <p:extLst>
      <p:ext uri="{BB962C8B-B14F-4D97-AF65-F5344CB8AC3E}">
        <p14:creationId xmlns:p14="http://schemas.microsoft.com/office/powerpoint/2010/main" val="208467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572793" cy="1478570"/>
          </a:xfrm>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Concluding remarks and major challenges</a:t>
            </a:r>
          </a:p>
        </p:txBody>
      </p:sp>
      <p:sp>
        <p:nvSpPr>
          <p:cNvPr id="3" name="Content Placeholder 2"/>
          <p:cNvSpPr>
            <a:spLocks noGrp="1"/>
          </p:cNvSpPr>
          <p:nvPr>
            <p:ph idx="1"/>
          </p:nvPr>
        </p:nvSpPr>
        <p:spPr>
          <a:xfrm>
            <a:off x="1141412" y="2249486"/>
            <a:ext cx="10041595" cy="4151313"/>
          </a:xfrm>
        </p:spPr>
        <p:txBody>
          <a:bodyPr>
            <a:noAutofit/>
          </a:bodyPr>
          <a:lstStyle/>
          <a:p>
            <a:pPr>
              <a:lnSpc>
                <a:spcPct val="100000"/>
              </a:lnSpc>
              <a:spcBef>
                <a:spcPts val="300"/>
              </a:spcBef>
            </a:pPr>
            <a:r>
              <a:rPr lang="en-GB" dirty="0"/>
              <a:t>All countries have </a:t>
            </a:r>
            <a:r>
              <a:rPr lang="en-GB" b="1" dirty="0"/>
              <a:t>operational policy frameworks</a:t>
            </a:r>
            <a:r>
              <a:rPr lang="en-GB" dirty="0"/>
              <a:t> for designing and implementing agricultural policy </a:t>
            </a:r>
            <a:r>
              <a:rPr lang="en-GB" dirty="0" smtClean="0"/>
              <a:t>- strategic </a:t>
            </a:r>
            <a:r>
              <a:rPr lang="en-GB" dirty="0"/>
              <a:t>planning promoting economic, environmental, and social objectives in the agricultural sector and rural regions. </a:t>
            </a:r>
          </a:p>
          <a:p>
            <a:pPr>
              <a:lnSpc>
                <a:spcPct val="100000"/>
              </a:lnSpc>
              <a:spcBef>
                <a:spcPts val="300"/>
              </a:spcBef>
            </a:pPr>
            <a:r>
              <a:rPr lang="en-GB" dirty="0"/>
              <a:t>Overall, agricultural policies of WBs </a:t>
            </a:r>
            <a:r>
              <a:rPr lang="en-GB" dirty="0" smtClean="0"/>
              <a:t>are </a:t>
            </a:r>
            <a:r>
              <a:rPr lang="en-GB" dirty="0"/>
              <a:t>more </a:t>
            </a:r>
            <a:r>
              <a:rPr lang="en-GB" b="1" dirty="0">
                <a:solidFill>
                  <a:srgbClr val="00B050"/>
                </a:solidFill>
              </a:rPr>
              <a:t>focused on commitment and future planning</a:t>
            </a:r>
            <a:r>
              <a:rPr lang="en-GB" dirty="0"/>
              <a:t> (rather than actually implemented policy measures). </a:t>
            </a:r>
          </a:p>
          <a:p>
            <a:pPr>
              <a:lnSpc>
                <a:spcPct val="100000"/>
              </a:lnSpc>
              <a:spcBef>
                <a:spcPts val="300"/>
              </a:spcBef>
            </a:pPr>
            <a:r>
              <a:rPr lang="en-GB" dirty="0"/>
              <a:t>Implementation has mainly </a:t>
            </a:r>
            <a:r>
              <a:rPr lang="en-GB" b="1" dirty="0">
                <a:solidFill>
                  <a:srgbClr val="00B050"/>
                </a:solidFill>
              </a:rPr>
              <a:t>sectorial focus </a:t>
            </a:r>
            <a:r>
              <a:rPr lang="en-GB" dirty="0"/>
              <a:t>– stimulating production </a:t>
            </a:r>
            <a:r>
              <a:rPr lang="en-GB" dirty="0" smtClean="0"/>
              <a:t>(mostly through coupled direct payments) or </a:t>
            </a:r>
            <a:r>
              <a:rPr lang="en-GB" dirty="0"/>
              <a:t>competitiveness (</a:t>
            </a:r>
            <a:r>
              <a:rPr lang="en-GB" b="1" dirty="0">
                <a:solidFill>
                  <a:srgbClr val="FF0000"/>
                </a:solidFill>
              </a:rPr>
              <a:t>environmental orientation still marginal</a:t>
            </a:r>
            <a:r>
              <a:rPr lang="en-GB" dirty="0"/>
              <a:t>). </a:t>
            </a:r>
            <a:r>
              <a:rPr lang="en-GB" dirty="0" smtClean="0"/>
              <a:t>Reverse in EU’s CAP!</a:t>
            </a:r>
            <a:endParaRPr lang="en-GB" dirty="0"/>
          </a:p>
          <a:p>
            <a:pPr>
              <a:lnSpc>
                <a:spcPct val="100000"/>
              </a:lnSpc>
              <a:spcBef>
                <a:spcPts val="300"/>
              </a:spcBef>
            </a:pPr>
            <a:r>
              <a:rPr lang="en-GB" dirty="0"/>
              <a:t>Major challenge remains </a:t>
            </a:r>
            <a:r>
              <a:rPr lang="en-GB" b="1" dirty="0">
                <a:solidFill>
                  <a:schemeClr val="bg1"/>
                </a:solidFill>
              </a:rPr>
              <a:t>effective enforcement</a:t>
            </a:r>
            <a:r>
              <a:rPr lang="en-GB" dirty="0"/>
              <a:t>, where a key role plays the </a:t>
            </a:r>
            <a:r>
              <a:rPr lang="en-GB" b="1" dirty="0">
                <a:solidFill>
                  <a:schemeClr val="bg1"/>
                </a:solidFill>
              </a:rPr>
              <a:t>need for adequate institutional set-up and public administration capacities</a:t>
            </a:r>
            <a:r>
              <a:rPr lang="en-GB" dirty="0"/>
              <a:t>. IPARD – contributing to better preparation for this function.</a:t>
            </a:r>
          </a:p>
        </p:txBody>
      </p:sp>
    </p:spTree>
    <p:extLst>
      <p:ext uri="{BB962C8B-B14F-4D97-AF65-F5344CB8AC3E}">
        <p14:creationId xmlns:p14="http://schemas.microsoft.com/office/powerpoint/2010/main" val="305154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572793" cy="1478570"/>
          </a:xfrm>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Concluding remarks and major challenges</a:t>
            </a:r>
          </a:p>
        </p:txBody>
      </p:sp>
      <p:sp>
        <p:nvSpPr>
          <p:cNvPr id="3" name="Content Placeholder 2"/>
          <p:cNvSpPr>
            <a:spLocks noGrp="1"/>
          </p:cNvSpPr>
          <p:nvPr>
            <p:ph idx="1"/>
          </p:nvPr>
        </p:nvSpPr>
        <p:spPr>
          <a:xfrm>
            <a:off x="1141412" y="2249486"/>
            <a:ext cx="10251518" cy="4151313"/>
          </a:xfrm>
        </p:spPr>
        <p:txBody>
          <a:bodyPr>
            <a:noAutofit/>
          </a:bodyPr>
          <a:lstStyle/>
          <a:p>
            <a:pPr>
              <a:lnSpc>
                <a:spcPts val="2600"/>
              </a:lnSpc>
              <a:spcBef>
                <a:spcPts val="300"/>
              </a:spcBef>
            </a:pPr>
            <a:r>
              <a:rPr lang="en-GB" dirty="0" smtClean="0"/>
              <a:t>To </a:t>
            </a:r>
            <a:r>
              <a:rPr lang="en-GB" dirty="0"/>
              <a:t>be effective, the </a:t>
            </a:r>
            <a:r>
              <a:rPr lang="en-GB" b="1" u="sng" dirty="0"/>
              <a:t>“green” policy toolkit </a:t>
            </a:r>
            <a:r>
              <a:rPr lang="en-GB" dirty="0" smtClean="0"/>
              <a:t>should </a:t>
            </a:r>
            <a:r>
              <a:rPr lang="en-GB" dirty="0"/>
              <a:t>contain a combination of </a:t>
            </a:r>
            <a:r>
              <a:rPr lang="en-GB" dirty="0" smtClean="0"/>
              <a:t>instruments: </a:t>
            </a:r>
            <a:r>
              <a:rPr lang="en-GB" sz="2800" b="1" dirty="0">
                <a:solidFill>
                  <a:srgbClr val="00B050"/>
                </a:solidFill>
              </a:rPr>
              <a:t>regulation</a:t>
            </a:r>
            <a:r>
              <a:rPr lang="en-GB" b="1" dirty="0">
                <a:solidFill>
                  <a:srgbClr val="00B050"/>
                </a:solidFill>
              </a:rPr>
              <a:t> </a:t>
            </a:r>
            <a:r>
              <a:rPr lang="en-GB" dirty="0"/>
              <a:t>(alignment with the </a:t>
            </a:r>
            <a:r>
              <a:rPr lang="en-GB" i="1" dirty="0"/>
              <a:t>acquis</a:t>
            </a:r>
            <a:r>
              <a:rPr lang="en-GB" dirty="0"/>
              <a:t>, increased green regulative and green procurement); </a:t>
            </a:r>
            <a:r>
              <a:rPr lang="en-GB" sz="2800" b="1" dirty="0">
                <a:solidFill>
                  <a:srgbClr val="00B050"/>
                </a:solidFill>
              </a:rPr>
              <a:t>support measures</a:t>
            </a:r>
            <a:r>
              <a:rPr lang="en-GB" sz="2800" dirty="0"/>
              <a:t> </a:t>
            </a:r>
            <a:r>
              <a:rPr lang="en-GB" dirty="0"/>
              <a:t>(decoupling farm support, increased support for environmental practices, extended cross-compliance requirements); </a:t>
            </a:r>
            <a:r>
              <a:rPr lang="en-GB" sz="2800" b="1" dirty="0">
                <a:solidFill>
                  <a:srgbClr val="00B050"/>
                </a:solidFill>
              </a:rPr>
              <a:t>economic instruments </a:t>
            </a:r>
            <a:r>
              <a:rPr lang="en-GB" dirty="0"/>
              <a:t>(simplified property and user </a:t>
            </a:r>
            <a:r>
              <a:rPr lang="en-GB" dirty="0" smtClean="0"/>
              <a:t>rights, charges </a:t>
            </a:r>
            <a:r>
              <a:rPr lang="en-GB" dirty="0"/>
              <a:t>on excess use of environmentally-damaging inputs); </a:t>
            </a:r>
            <a:r>
              <a:rPr lang="en-GB" sz="2800" b="1" dirty="0" smtClean="0">
                <a:solidFill>
                  <a:srgbClr val="00B050"/>
                </a:solidFill>
              </a:rPr>
              <a:t>R&amp;D </a:t>
            </a:r>
            <a:r>
              <a:rPr lang="en-GB" dirty="0" smtClean="0"/>
              <a:t>(increased </a:t>
            </a:r>
            <a:r>
              <a:rPr lang="en-GB" dirty="0"/>
              <a:t>funds for research on green agricultural </a:t>
            </a:r>
            <a:r>
              <a:rPr lang="en-GB" dirty="0" smtClean="0"/>
              <a:t>technologies); </a:t>
            </a:r>
            <a:r>
              <a:rPr lang="en-GB" sz="2800" b="1" dirty="0" smtClean="0">
                <a:solidFill>
                  <a:srgbClr val="00B050"/>
                </a:solidFill>
              </a:rPr>
              <a:t>knowledge, information and innovation transfer </a:t>
            </a:r>
            <a:r>
              <a:rPr lang="en-GB" dirty="0" smtClean="0"/>
              <a:t>(AKIS, extension role); </a:t>
            </a:r>
            <a:r>
              <a:rPr lang="en-GB" sz="2800" b="1" dirty="0" smtClean="0">
                <a:solidFill>
                  <a:srgbClr val="00B050"/>
                </a:solidFill>
              </a:rPr>
              <a:t>monitoring </a:t>
            </a:r>
            <a:r>
              <a:rPr lang="en-GB" sz="2800" b="1" dirty="0">
                <a:solidFill>
                  <a:srgbClr val="00B050"/>
                </a:solidFill>
              </a:rPr>
              <a:t>and </a:t>
            </a:r>
            <a:r>
              <a:rPr lang="en-GB" sz="2800" b="1" dirty="0" smtClean="0">
                <a:solidFill>
                  <a:srgbClr val="00B050"/>
                </a:solidFill>
              </a:rPr>
              <a:t>evaluating</a:t>
            </a:r>
            <a:r>
              <a:rPr lang="en-GB" b="1" dirty="0" smtClean="0">
                <a:solidFill>
                  <a:srgbClr val="00B050"/>
                </a:solidFill>
              </a:rPr>
              <a:t> </a:t>
            </a:r>
            <a:r>
              <a:rPr lang="en-GB" dirty="0"/>
              <a:t>the progress toward green economy </a:t>
            </a:r>
            <a:r>
              <a:rPr lang="en-GB" dirty="0" smtClean="0"/>
              <a:t>(set of indicators).</a:t>
            </a:r>
            <a:endParaRPr lang="en-GB" dirty="0"/>
          </a:p>
          <a:p>
            <a:pPr>
              <a:lnSpc>
                <a:spcPts val="2600"/>
              </a:lnSpc>
              <a:spcBef>
                <a:spcPts val="300"/>
              </a:spcBef>
            </a:pPr>
            <a:r>
              <a:rPr lang="en-GB" dirty="0"/>
              <a:t>In parallel, increased </a:t>
            </a:r>
            <a:r>
              <a:rPr lang="en-GB" b="1" dirty="0">
                <a:solidFill>
                  <a:schemeClr val="bg1"/>
                </a:solidFill>
              </a:rPr>
              <a:t>awareness and commitment </a:t>
            </a:r>
            <a:r>
              <a:rPr lang="en-GB" dirty="0"/>
              <a:t>and raising and building fluid knowledge across the sector, involving all </a:t>
            </a:r>
            <a:r>
              <a:rPr lang="en-GB" b="1" dirty="0">
                <a:solidFill>
                  <a:schemeClr val="bg1"/>
                </a:solidFill>
              </a:rPr>
              <a:t>key stakeholders </a:t>
            </a:r>
            <a:r>
              <a:rPr lang="en-GB" dirty="0"/>
              <a:t>(producers, processors, suppliers, advisory service, research community, CSOs, </a:t>
            </a:r>
            <a:r>
              <a:rPr lang="en-GB" dirty="0" smtClean="0"/>
              <a:t>consumers) are essential for sustainability </a:t>
            </a:r>
            <a:r>
              <a:rPr lang="en-GB" dirty="0"/>
              <a:t>development and transition to green economy. </a:t>
            </a:r>
            <a:endParaRPr lang="en-US" dirty="0"/>
          </a:p>
          <a:p>
            <a:pPr>
              <a:lnSpc>
                <a:spcPct val="100000"/>
              </a:lnSpc>
              <a:spcBef>
                <a:spcPts val="300"/>
              </a:spcBef>
            </a:pPr>
            <a:endParaRPr lang="en-US" dirty="0"/>
          </a:p>
        </p:txBody>
      </p:sp>
    </p:spTree>
    <p:extLst>
      <p:ext uri="{BB962C8B-B14F-4D97-AF65-F5344CB8AC3E}">
        <p14:creationId xmlns:p14="http://schemas.microsoft.com/office/powerpoint/2010/main" val="1711978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7783-4EB0-429B-A622-4D3C0CED286E}"/>
              </a:ext>
            </a:extLst>
          </p:cNvPr>
          <p:cNvSpPr>
            <a:spLocks noGrp="1"/>
          </p:cNvSpPr>
          <p:nvPr>
            <p:ph type="title"/>
          </p:nvPr>
        </p:nvSpPr>
        <p:spPr/>
        <p:txBody>
          <a:bodyPr/>
          <a:lstStyle/>
          <a:p>
            <a:r>
              <a:rPr lang="en-GB" b="1" dirty="0" smtClean="0">
                <a:solidFill>
                  <a:schemeClr val="accent5">
                    <a:lumMod val="75000"/>
                  </a:schemeClr>
                </a:solidFill>
                <a:effectLst>
                  <a:outerShdw blurRad="38100" dist="38100" dir="2700000" algn="tl">
                    <a:srgbClr val="000000">
                      <a:alpha val="43137"/>
                    </a:srgbClr>
                  </a:outerShdw>
                </a:effectLst>
              </a:rPr>
              <a:t>Outline</a:t>
            </a:r>
            <a:endParaRPr lang="en-GB"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6A63C28-E0C6-4CD0-93FA-8B8A2945477E}"/>
              </a:ext>
            </a:extLst>
          </p:cNvPr>
          <p:cNvSpPr>
            <a:spLocks noGrp="1"/>
          </p:cNvSpPr>
          <p:nvPr>
            <p:ph idx="1"/>
          </p:nvPr>
        </p:nvSpPr>
        <p:spPr/>
        <p:txBody>
          <a:bodyPr>
            <a:normAutofit/>
          </a:bodyPr>
          <a:lstStyle/>
          <a:p>
            <a:pPr>
              <a:lnSpc>
                <a:spcPct val="100000"/>
              </a:lnSpc>
            </a:pPr>
            <a:r>
              <a:rPr lang="en-GB" sz="2800" dirty="0" smtClean="0"/>
              <a:t>Objective, approach, sources</a:t>
            </a:r>
          </a:p>
          <a:p>
            <a:pPr>
              <a:lnSpc>
                <a:spcPct val="100000"/>
              </a:lnSpc>
            </a:pPr>
            <a:r>
              <a:rPr lang="en-GB" sz="2800" dirty="0" smtClean="0"/>
              <a:t>Agricultural and rural development policy framework design</a:t>
            </a:r>
            <a:endParaRPr lang="en-GB" sz="2800" dirty="0"/>
          </a:p>
          <a:p>
            <a:pPr>
              <a:lnSpc>
                <a:spcPct val="100000"/>
              </a:lnSpc>
            </a:pPr>
            <a:r>
              <a:rPr lang="en-GB" sz="2800" dirty="0" smtClean="0"/>
              <a:t>Instruments and measures linked to sustainability and green economy</a:t>
            </a:r>
          </a:p>
          <a:p>
            <a:pPr>
              <a:lnSpc>
                <a:spcPct val="100000"/>
              </a:lnSpc>
            </a:pPr>
            <a:r>
              <a:rPr lang="en-GB" sz="2800" dirty="0" smtClean="0"/>
              <a:t>Concluding remarks</a:t>
            </a:r>
            <a:endParaRPr lang="en-GB" sz="2800" dirty="0"/>
          </a:p>
        </p:txBody>
      </p:sp>
    </p:spTree>
    <p:extLst>
      <p:ext uri="{BB962C8B-B14F-4D97-AF65-F5344CB8AC3E}">
        <p14:creationId xmlns:p14="http://schemas.microsoft.com/office/powerpoint/2010/main" val="3037290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925" y="618518"/>
            <a:ext cx="9279485" cy="1478570"/>
          </a:xfrm>
        </p:spPr>
        <p:txBody>
          <a:bodyPr>
            <a:normAutofit/>
          </a:bodyPr>
          <a:lstStyle/>
          <a:p>
            <a:pPr algn="ctr"/>
            <a:r>
              <a:rPr lang="en-US" sz="4400" dirty="0" smtClean="0">
                <a:solidFill>
                  <a:schemeClr val="tx2"/>
                </a:solidFill>
              </a:rPr>
              <a:t>Thank you for your attention</a:t>
            </a:r>
            <a:endParaRPr lang="en-US" sz="4400" dirty="0">
              <a:solidFill>
                <a:schemeClr val="tx2"/>
              </a:solidFill>
            </a:endParaRPr>
          </a:p>
        </p:txBody>
      </p:sp>
      <p:sp>
        <p:nvSpPr>
          <p:cNvPr id="3" name="Content Placeholder 2"/>
          <p:cNvSpPr>
            <a:spLocks noGrp="1"/>
          </p:cNvSpPr>
          <p:nvPr>
            <p:ph idx="1"/>
          </p:nvPr>
        </p:nvSpPr>
        <p:spPr>
          <a:xfrm>
            <a:off x="4116415" y="2590253"/>
            <a:ext cx="3773499" cy="753595"/>
          </a:xfrm>
        </p:spPr>
        <p:txBody>
          <a:bodyPr/>
          <a:lstStyle/>
          <a:p>
            <a:pPr marL="0" indent="0" algn="r">
              <a:buNone/>
            </a:pPr>
            <a:r>
              <a:rPr lang="en-GB" sz="2800" i="1" dirty="0" smtClean="0">
                <a:effectLst/>
              </a:rPr>
              <a:t> Further reference:</a:t>
            </a:r>
            <a:endParaRPr lang="en-US" sz="2800" i="1" dirty="0"/>
          </a:p>
        </p:txBody>
      </p:sp>
      <p:pic>
        <p:nvPicPr>
          <p:cNvPr id="5" name="Picture 4"/>
          <p:cNvPicPr>
            <a:picLocks noChangeAspect="1"/>
          </p:cNvPicPr>
          <p:nvPr/>
        </p:nvPicPr>
        <p:blipFill>
          <a:blip r:embed="rId2"/>
          <a:stretch>
            <a:fillRect/>
          </a:stretch>
        </p:blipFill>
        <p:spPr>
          <a:xfrm>
            <a:off x="6333493" y="6042791"/>
            <a:ext cx="619803" cy="350323"/>
          </a:xfrm>
          <a:prstGeom prst="rect">
            <a:avLst/>
          </a:prstGeom>
        </p:spPr>
      </p:pic>
      <p:sp>
        <p:nvSpPr>
          <p:cNvPr id="8" name="Content Placeholder 2"/>
          <p:cNvSpPr txBox="1">
            <a:spLocks/>
          </p:cNvSpPr>
          <p:nvPr/>
        </p:nvSpPr>
        <p:spPr>
          <a:xfrm>
            <a:off x="6893291" y="5882311"/>
            <a:ext cx="4154119" cy="75359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GB" sz="2800" i="1" dirty="0" smtClean="0"/>
              <a:t> </a:t>
            </a:r>
            <a:r>
              <a:rPr lang="en-GB" b="1" i="1" dirty="0" smtClean="0">
                <a:solidFill>
                  <a:schemeClr val="bg1"/>
                </a:solidFill>
              </a:rPr>
              <a:t>amartinovska@fznh.ukim.edu.mk</a:t>
            </a:r>
            <a:endParaRPr lang="en-US" b="1" i="1" dirty="0">
              <a:solidFill>
                <a:schemeClr val="bg1"/>
              </a:solidFill>
            </a:endParaRPr>
          </a:p>
        </p:txBody>
      </p:sp>
      <p:pic>
        <p:nvPicPr>
          <p:cNvPr id="9" name="Picture 8"/>
          <p:cNvPicPr>
            <a:picLocks noChangeAspect="1"/>
          </p:cNvPicPr>
          <p:nvPr/>
        </p:nvPicPr>
        <p:blipFill rotWithShape="1">
          <a:blip r:embed="rId3"/>
          <a:srcRect l="4160" t="4750" b="3636"/>
          <a:stretch/>
        </p:blipFill>
        <p:spPr>
          <a:xfrm>
            <a:off x="1228514" y="2435140"/>
            <a:ext cx="3266577" cy="3963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stretch>
            <a:fillRect/>
          </a:stretch>
        </p:blipFill>
        <p:spPr>
          <a:xfrm>
            <a:off x="8387939" y="1772540"/>
            <a:ext cx="2659471" cy="3817090"/>
          </a:xfrm>
          <a:prstGeom prst="rect">
            <a:avLst/>
          </a:prstGeom>
        </p:spPr>
      </p:pic>
      <p:sp>
        <p:nvSpPr>
          <p:cNvPr id="11" name="Rectangle 1"/>
          <p:cNvSpPr>
            <a:spLocks noChangeArrowheads="1"/>
          </p:cNvSpPr>
          <p:nvPr/>
        </p:nvSpPr>
        <p:spPr bwMode="auto">
          <a:xfrm>
            <a:off x="1539954" y="5189520"/>
            <a:ext cx="5651678" cy="400110"/>
          </a:xfrm>
          <a:prstGeom prst="rect">
            <a:avLst/>
          </a:prstGeom>
          <a:solidFill>
            <a:srgbClr val="0070C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66FF66"/>
                </a:solidFill>
                <a:effectLst/>
                <a:latin typeface="Calibri" panose="020F0502020204030204" pitchFamily="34" charset="0"/>
                <a:cs typeface="Calibri" panose="020F0502020204030204" pitchFamily="34" charset="0"/>
              </a:rPr>
              <a:t>http://brd-network.org/category/knowledge-hub/</a:t>
            </a:r>
            <a:r>
              <a:rPr kumimoji="0" lang="en-US" altLang="en-US" sz="2000" b="1" i="0" u="none" strike="noStrike" cap="none" normalizeH="0" baseline="0" dirty="0" smtClean="0">
                <a:ln>
                  <a:noFill/>
                </a:ln>
                <a:solidFill>
                  <a:srgbClr val="66FF66"/>
                </a:solidFill>
                <a:effectLst/>
              </a:rPr>
              <a:t> </a:t>
            </a:r>
            <a:endParaRPr kumimoji="0" lang="en-US" altLang="en-US" sz="2000" b="1" i="0" u="none" strike="noStrike" cap="none" normalizeH="0" baseline="0" dirty="0" smtClean="0">
              <a:ln>
                <a:noFill/>
              </a:ln>
              <a:solidFill>
                <a:srgbClr val="66FF66"/>
              </a:solidFill>
              <a:effectLst/>
              <a:latin typeface="Arial" panose="020B0604020202020204" pitchFamily="34" charset="0"/>
            </a:endParaRPr>
          </a:p>
        </p:txBody>
      </p:sp>
      <p:sp>
        <p:nvSpPr>
          <p:cNvPr id="13" name="Rectangle 1"/>
          <p:cNvSpPr>
            <a:spLocks noChangeArrowheads="1"/>
          </p:cNvSpPr>
          <p:nvPr/>
        </p:nvSpPr>
        <p:spPr bwMode="auto">
          <a:xfrm>
            <a:off x="6669204" y="4590609"/>
            <a:ext cx="2441421" cy="400110"/>
          </a:xfrm>
          <a:prstGeom prst="rect">
            <a:avLst/>
          </a:prstGeom>
          <a:solidFill>
            <a:srgbClr val="0070C0"/>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000" b="1" dirty="0">
                <a:solidFill>
                  <a:srgbClr val="66FF66"/>
                </a:solidFill>
                <a:latin typeface="Calibri" panose="020F0502020204030204" pitchFamily="34" charset="0"/>
                <a:cs typeface="Calibri" panose="020F0502020204030204" pitchFamily="34" charset="0"/>
              </a:rPr>
              <a:t>https://seerural.org/</a:t>
            </a:r>
            <a:r>
              <a:rPr lang="en-US" altLang="en-US" sz="2000" b="1" dirty="0">
                <a:solidFill>
                  <a:srgbClr val="66FF66"/>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8698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7783-4EB0-429B-A622-4D3C0CED286E}"/>
              </a:ext>
            </a:extLst>
          </p:cNvPr>
          <p:cNvSpPr>
            <a:spLocks noGrp="1"/>
          </p:cNvSpPr>
          <p:nvPr>
            <p:ph type="title"/>
          </p:nvPr>
        </p:nvSpPr>
        <p:spPr/>
        <p:txBody>
          <a:bodyPr/>
          <a:lstStyle/>
          <a:p>
            <a:r>
              <a:rPr lang="en-GB" b="1" dirty="0" smtClean="0">
                <a:solidFill>
                  <a:schemeClr val="accent5">
                    <a:lumMod val="75000"/>
                  </a:schemeClr>
                </a:solidFill>
                <a:effectLst>
                  <a:outerShdw blurRad="38100" dist="38100" dir="2700000" algn="tl">
                    <a:srgbClr val="000000">
                      <a:alpha val="43137"/>
                    </a:srgbClr>
                  </a:outerShdw>
                </a:effectLst>
              </a:rPr>
              <a:t>Objective AND APPROACH</a:t>
            </a:r>
            <a:endParaRPr lang="en-GB"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6A63C28-E0C6-4CD0-93FA-8B8A2945477E}"/>
              </a:ext>
            </a:extLst>
          </p:cNvPr>
          <p:cNvSpPr>
            <a:spLocks noGrp="1"/>
          </p:cNvSpPr>
          <p:nvPr>
            <p:ph idx="1"/>
          </p:nvPr>
        </p:nvSpPr>
        <p:spPr>
          <a:xfrm>
            <a:off x="1141412" y="2249487"/>
            <a:ext cx="9905999" cy="3904178"/>
          </a:xfrm>
        </p:spPr>
        <p:txBody>
          <a:bodyPr>
            <a:normAutofit fontScale="92500" lnSpcReduction="20000"/>
          </a:bodyPr>
          <a:lstStyle/>
          <a:p>
            <a:pPr marL="0" indent="0">
              <a:lnSpc>
                <a:spcPct val="100000"/>
              </a:lnSpc>
              <a:buNone/>
            </a:pPr>
            <a:r>
              <a:rPr lang="en-GB" sz="2700" dirty="0" smtClean="0"/>
              <a:t>The </a:t>
            </a:r>
            <a:r>
              <a:rPr lang="en-GB" sz="2700" dirty="0"/>
              <a:t>challenges ahead…</a:t>
            </a:r>
          </a:p>
          <a:p>
            <a:pPr>
              <a:lnSpc>
                <a:spcPct val="100000"/>
              </a:lnSpc>
            </a:pPr>
            <a:r>
              <a:rPr lang="en-GB" sz="2700" dirty="0" smtClean="0"/>
              <a:t>Agricultural </a:t>
            </a:r>
            <a:r>
              <a:rPr lang="en-GB" sz="2700" dirty="0"/>
              <a:t>and rural development policy </a:t>
            </a:r>
            <a:r>
              <a:rPr lang="en-GB" sz="2700" dirty="0" smtClean="0"/>
              <a:t>design in </a:t>
            </a:r>
            <a:r>
              <a:rPr lang="en-GB" sz="2700" dirty="0"/>
              <a:t>the WB countries and its harmonisation with the EU </a:t>
            </a:r>
            <a:r>
              <a:rPr lang="en-GB" sz="2700" dirty="0" smtClean="0"/>
              <a:t>CAP; </a:t>
            </a:r>
            <a:endParaRPr lang="en-GB" sz="2700" dirty="0"/>
          </a:p>
          <a:p>
            <a:pPr>
              <a:lnSpc>
                <a:spcPct val="100000"/>
              </a:lnSpc>
            </a:pPr>
            <a:r>
              <a:rPr lang="en-GB" sz="2700" dirty="0"/>
              <a:t>Focus on the </a:t>
            </a:r>
            <a:r>
              <a:rPr lang="en-US" sz="2700" dirty="0"/>
              <a:t>policy framework for sustainable agriculture and rural development </a:t>
            </a:r>
            <a:r>
              <a:rPr lang="en-US" sz="2700" dirty="0" smtClean="0"/>
              <a:t>in light of the potential for</a:t>
            </a:r>
            <a:r>
              <a:rPr lang="en-US" sz="2700" dirty="0"/>
              <a:t> green economy in the Western Balkan </a:t>
            </a:r>
            <a:r>
              <a:rPr lang="en-US" sz="2700" dirty="0" smtClean="0"/>
              <a:t>countries;</a:t>
            </a:r>
            <a:endParaRPr lang="en-US" sz="2700" dirty="0"/>
          </a:p>
          <a:p>
            <a:pPr>
              <a:lnSpc>
                <a:spcPct val="100000"/>
              </a:lnSpc>
            </a:pPr>
            <a:r>
              <a:rPr lang="en-US" sz="2700" dirty="0" smtClean="0"/>
              <a:t>Comparative </a:t>
            </a:r>
            <a:r>
              <a:rPr lang="en-US" sz="2700" dirty="0"/>
              <a:t>cross-country analysis </a:t>
            </a:r>
            <a:r>
              <a:rPr lang="en-GB" sz="2700" dirty="0" smtClean="0"/>
              <a:t>- Albania </a:t>
            </a:r>
            <a:r>
              <a:rPr lang="en-GB" sz="2700" dirty="0"/>
              <a:t>(AL), Bosnia and Herzegovina (BA), North Macedonia (MK), Kosovo</a:t>
            </a:r>
            <a:r>
              <a:rPr lang="en-GB" sz="2700" dirty="0" smtClean="0"/>
              <a:t>* (</a:t>
            </a:r>
            <a:r>
              <a:rPr lang="en-GB" sz="2700" dirty="0"/>
              <a:t>XK), Montenegro (ME), Serbia (RS</a:t>
            </a:r>
            <a:r>
              <a:rPr lang="en-GB" sz="2700" dirty="0" smtClean="0"/>
              <a:t>);</a:t>
            </a:r>
            <a:endParaRPr lang="en-GB" sz="2700" dirty="0"/>
          </a:p>
          <a:p>
            <a:pPr>
              <a:lnSpc>
                <a:spcPct val="100000"/>
              </a:lnSpc>
            </a:pPr>
            <a:r>
              <a:rPr lang="en-GB" sz="2700" dirty="0" smtClean="0"/>
              <a:t>The quantitative analysis covers the </a:t>
            </a:r>
            <a:r>
              <a:rPr lang="en-US" sz="2700" dirty="0" smtClean="0"/>
              <a:t>recent </a:t>
            </a:r>
            <a:r>
              <a:rPr lang="en-US" sz="2700" dirty="0"/>
              <a:t>developments </a:t>
            </a:r>
            <a:r>
              <a:rPr lang="en-US" sz="2700" dirty="0" smtClean="0"/>
              <a:t>(2017 </a:t>
            </a:r>
            <a:r>
              <a:rPr lang="en-US" sz="2700" dirty="0"/>
              <a:t>to 2019</a:t>
            </a:r>
            <a:r>
              <a:rPr lang="en-US" sz="2700" dirty="0" smtClean="0"/>
              <a:t>).</a:t>
            </a:r>
            <a:endParaRPr lang="en-US" sz="2700" dirty="0"/>
          </a:p>
          <a:p>
            <a:pPr>
              <a:lnSpc>
                <a:spcPct val="100000"/>
              </a:lnSpc>
            </a:pPr>
            <a:endParaRPr lang="en-GB" sz="2700" dirty="0"/>
          </a:p>
        </p:txBody>
      </p:sp>
    </p:spTree>
    <p:extLst>
      <p:ext uri="{BB962C8B-B14F-4D97-AF65-F5344CB8AC3E}">
        <p14:creationId xmlns:p14="http://schemas.microsoft.com/office/powerpoint/2010/main" val="134235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5">
                    <a:lumMod val="75000"/>
                  </a:schemeClr>
                </a:solidFill>
                <a:effectLst>
                  <a:outerShdw blurRad="38100" dist="38100" dir="2700000" algn="tl">
                    <a:srgbClr val="000000">
                      <a:alpha val="43137"/>
                    </a:srgbClr>
                  </a:outerShdw>
                </a:effectLst>
              </a:rPr>
              <a:t>Background -</a:t>
            </a:r>
            <a:br>
              <a:rPr lang="en-US" b="1" dirty="0" smtClean="0">
                <a:solidFill>
                  <a:schemeClr val="accent5">
                    <a:lumMod val="75000"/>
                  </a:schemeClr>
                </a:solidFill>
                <a:effectLst>
                  <a:outerShdw blurRad="38100" dist="38100" dir="2700000" algn="tl">
                    <a:srgbClr val="000000">
                      <a:alpha val="43137"/>
                    </a:srgbClr>
                  </a:outerShdw>
                </a:effectLst>
              </a:rPr>
            </a:br>
            <a:r>
              <a:rPr lang="en-US" b="1" dirty="0" smtClean="0">
                <a:solidFill>
                  <a:schemeClr val="accent5">
                    <a:lumMod val="75000"/>
                  </a:schemeClr>
                </a:solidFill>
                <a:effectLst>
                  <a:outerShdw blurRad="38100" dist="38100" dir="2700000" algn="tl">
                    <a:srgbClr val="000000">
                      <a:alpha val="43137"/>
                    </a:srgbClr>
                  </a:outerShdw>
                </a:effectLst>
              </a:rPr>
              <a:t>sources</a:t>
            </a:r>
            <a:endParaRPr lang="en-US"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24399" y="5464325"/>
            <a:ext cx="6912429" cy="948459"/>
          </a:xfrm>
        </p:spPr>
        <p:txBody>
          <a:bodyPr>
            <a:noAutofit/>
          </a:bodyPr>
          <a:lstStyle/>
          <a:p>
            <a:pPr marL="0" indent="0">
              <a:lnSpc>
                <a:spcPct val="100000"/>
              </a:lnSpc>
              <a:buNone/>
            </a:pPr>
            <a:r>
              <a:rPr lang="en-US" sz="1800" dirty="0" smtClean="0">
                <a:latin typeface="Arial Narrow" panose="020B0606020202030204" pitchFamily="34" charset="0"/>
              </a:rPr>
              <a:t>Martinovska </a:t>
            </a:r>
            <a:r>
              <a:rPr lang="en-US" sz="1800" dirty="0" err="1">
                <a:latin typeface="Arial Narrow" panose="020B0606020202030204" pitchFamily="34" charset="0"/>
              </a:rPr>
              <a:t>Stojcheska</a:t>
            </a:r>
            <a:r>
              <a:rPr lang="en-US" sz="1800" dirty="0">
                <a:latin typeface="Arial Narrow" panose="020B0606020202030204" pitchFamily="34" charset="0"/>
              </a:rPr>
              <a:t>, A. (Ed.). (2020). </a:t>
            </a:r>
            <a:r>
              <a:rPr lang="en-US" sz="1800" b="1" i="1" dirty="0">
                <a:latin typeface="Arial Narrow" panose="020B0606020202030204" pitchFamily="34" charset="0"/>
              </a:rPr>
              <a:t>State of affairs for fostering green economy in agriculture and rural development: Comparative analysis of programs and measures in the Western Balkan Countries and Croatia</a:t>
            </a:r>
            <a:r>
              <a:rPr lang="en-US" sz="1800" dirty="0">
                <a:latin typeface="Arial Narrow" panose="020B0606020202030204" pitchFamily="34" charset="0"/>
              </a:rPr>
              <a:t>. Skopje: Rural Development Network of North Macedonia. </a:t>
            </a:r>
          </a:p>
        </p:txBody>
      </p:sp>
      <p:sp>
        <p:nvSpPr>
          <p:cNvPr id="5" name="TextBox 4">
            <a:extLst>
              <a:ext uri="{FF2B5EF4-FFF2-40B4-BE49-F238E27FC236}">
                <a16:creationId xmlns:a16="http://schemas.microsoft.com/office/drawing/2014/main" id="{09AE5599-AF43-47BC-94EA-7A735859957A}"/>
              </a:ext>
            </a:extLst>
          </p:cNvPr>
          <p:cNvSpPr txBox="1"/>
          <p:nvPr/>
        </p:nvSpPr>
        <p:spPr>
          <a:xfrm>
            <a:off x="8258635" y="383485"/>
            <a:ext cx="2977942" cy="4524315"/>
          </a:xfrm>
          <a:prstGeom prst="rect">
            <a:avLst/>
          </a:prstGeom>
          <a:noFill/>
        </p:spPr>
        <p:txBody>
          <a:bodyPr wrap="square">
            <a:spAutoFit/>
          </a:bodyPr>
          <a:lstStyle/>
          <a:p>
            <a:r>
              <a:rPr lang="en-GB" sz="1600" dirty="0" err="1">
                <a:effectLst/>
                <a:latin typeface="Arial Narrow" panose="020B0606020202030204" pitchFamily="34" charset="0"/>
                <a:ea typeface="Times New Roman" panose="02020603050405020304" pitchFamily="18" charset="0"/>
                <a:cs typeface="Times New Roman" panose="02020603050405020304" pitchFamily="18" charset="0"/>
              </a:rPr>
              <a:t>M</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artinovska</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Stojcheska</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A.</a:t>
            </a:r>
            <a:r>
              <a:rPr lang="mk-MK"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r>
              <a:rPr lang="mk-MK" dirty="0" smtClean="0">
                <a:effectLst/>
                <a:latin typeface="Arial Narrow" panose="020B0606020202030204" pitchFamily="34" charset="0"/>
                <a:ea typeface="Times New Roman" panose="02020603050405020304" pitchFamily="18" charset="0"/>
                <a:cs typeface="Times New Roman" panose="02020603050405020304" pitchFamily="18" charset="0"/>
              </a:rPr>
              <a:t>А</a:t>
            </a:r>
            <a:r>
              <a:rPr lang="mk-MK" dirty="0">
                <a:effectLst/>
                <a:latin typeface="Arial Narrow" panose="020B0606020202030204" pitchFamily="34" charset="0"/>
                <a:ea typeface="Times New Roman" panose="02020603050405020304" pitchFamily="18" charset="0"/>
                <a:cs typeface="Times New Roman" panose="02020603050405020304" pitchFamily="18" charset="0"/>
              </a:rPr>
              <a:t>.</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Kotevska, I.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Janeska</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Stamenkovska</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D.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Dimitrievski</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E.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Zhllima</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Ž.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Vaško</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S.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Bajramović</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M.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Kerolli</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Mustafa, M.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Spahić</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V.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Kovacević</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A. A.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Koç</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(authors), A.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Martinovska</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Stojcheska</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A. Kotevska, P.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Ciaian</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B. Ilic, D.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Pavloska-Gjorgjieska</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G. </a:t>
            </a:r>
            <a:r>
              <a:rPr lang="en-GB" dirty="0" err="1">
                <a:effectLst/>
                <a:latin typeface="Arial Narrow" panose="020B0606020202030204" pitchFamily="34" charset="0"/>
                <a:ea typeface="Times New Roman" panose="02020603050405020304" pitchFamily="18" charset="0"/>
                <a:cs typeface="Times New Roman" panose="02020603050405020304" pitchFamily="18" charset="0"/>
              </a:rPr>
              <a:t>Salputra</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 (editors) (2021</a:t>
            </a:r>
            <a:r>
              <a:rPr lang="en-GB" dirty="0" smtClean="0">
                <a:effectLst/>
                <a:latin typeface="Arial Narrow" panose="020B0606020202030204" pitchFamily="34" charset="0"/>
                <a:ea typeface="Times New Roman" panose="02020603050405020304" pitchFamily="18" charset="0"/>
                <a:cs typeface="Times New Roman" panose="02020603050405020304" pitchFamily="18" charset="0"/>
              </a:rPr>
              <a:t>) </a:t>
            </a:r>
            <a:r>
              <a:rPr lang="en-GB" b="1" i="1" dirty="0">
                <a:effectLst/>
                <a:latin typeface="Arial Narrow" panose="020B0606020202030204" pitchFamily="34" charset="0"/>
                <a:ea typeface="Times New Roman" panose="02020603050405020304" pitchFamily="18" charset="0"/>
                <a:cs typeface="Times New Roman" panose="02020603050405020304" pitchFamily="18" charset="0"/>
              </a:rPr>
              <a:t>Recent agricultural policy developments in the context of the EU approximation process in the pre-accession </a:t>
            </a:r>
            <a:r>
              <a:rPr lang="en-GB" b="1" i="1" dirty="0" smtClean="0">
                <a:effectLst/>
                <a:latin typeface="Arial Narrow" panose="020B0606020202030204" pitchFamily="34" charset="0"/>
                <a:ea typeface="Times New Roman" panose="02020603050405020304" pitchFamily="18" charset="0"/>
                <a:cs typeface="Times New Roman" panose="02020603050405020304" pitchFamily="18" charset="0"/>
              </a:rPr>
              <a:t>countries</a:t>
            </a:r>
            <a:r>
              <a:rPr lang="en-GB" i="1" dirty="0" smtClean="0">
                <a:latin typeface="Arial Narrow" panose="020B0606020202030204" pitchFamily="34" charset="0"/>
                <a:ea typeface="Times New Roman" panose="02020603050405020304" pitchFamily="18" charset="0"/>
                <a:cs typeface="Times New Roman" panose="02020603050405020304" pitchFamily="18" charset="0"/>
              </a:rPr>
              <a:t>, </a:t>
            </a:r>
            <a:r>
              <a:rPr lang="en-GB" dirty="0" smtClean="0">
                <a:effectLst/>
                <a:latin typeface="Arial Narrow" panose="020B0606020202030204" pitchFamily="34" charset="0"/>
                <a:ea typeface="Times New Roman" panose="02020603050405020304" pitchFamily="18" charset="0"/>
                <a:cs typeface="Times New Roman" panose="02020603050405020304" pitchFamily="18" charset="0"/>
              </a:rPr>
              <a:t>JRC </a:t>
            </a:r>
            <a:r>
              <a:rPr lang="en-GB" dirty="0">
                <a:effectLst/>
                <a:latin typeface="Arial Narrow" panose="020B0606020202030204" pitchFamily="34" charset="0"/>
                <a:ea typeface="Times New Roman" panose="02020603050405020304" pitchFamily="18" charset="0"/>
                <a:cs typeface="Times New Roman" panose="02020603050405020304" pitchFamily="18" charset="0"/>
              </a:rPr>
              <a:t>Technical Report</a:t>
            </a:r>
            <a:endParaRPr lang="en-US" sz="2400" dirty="0">
              <a:latin typeface="Arial Narrow" panose="020B0606020202030204" pitchFamily="34" charset="0"/>
            </a:endParaRPr>
          </a:p>
        </p:txBody>
      </p:sp>
      <p:pic>
        <p:nvPicPr>
          <p:cNvPr id="6" name="Picture 5"/>
          <p:cNvPicPr>
            <a:picLocks noChangeAspect="1"/>
          </p:cNvPicPr>
          <p:nvPr/>
        </p:nvPicPr>
        <p:blipFill rotWithShape="1">
          <a:blip r:embed="rId2"/>
          <a:srcRect l="4160" t="4750" b="3636"/>
          <a:stretch/>
        </p:blipFill>
        <p:spPr>
          <a:xfrm>
            <a:off x="848222" y="2097088"/>
            <a:ext cx="3687011" cy="4474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stretch>
            <a:fillRect/>
          </a:stretch>
        </p:blipFill>
        <p:spPr>
          <a:xfrm>
            <a:off x="4797063" y="250241"/>
            <a:ext cx="3383550" cy="4790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937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Sustainable development – green economy in the policy framework</a:t>
            </a:r>
          </a:p>
        </p:txBody>
      </p:sp>
      <p:sp>
        <p:nvSpPr>
          <p:cNvPr id="3" name="Content Placeholder 2"/>
          <p:cNvSpPr>
            <a:spLocks noGrp="1"/>
          </p:cNvSpPr>
          <p:nvPr>
            <p:ph idx="1"/>
          </p:nvPr>
        </p:nvSpPr>
        <p:spPr>
          <a:xfrm>
            <a:off x="1141411" y="2097088"/>
            <a:ext cx="10572793" cy="4126376"/>
          </a:xfrm>
        </p:spPr>
        <p:txBody>
          <a:bodyPr>
            <a:noAutofit/>
          </a:bodyPr>
          <a:lstStyle/>
          <a:p>
            <a:pPr>
              <a:lnSpc>
                <a:spcPct val="100000"/>
              </a:lnSpc>
              <a:spcBef>
                <a:spcPts val="0"/>
              </a:spcBef>
              <a:spcAft>
                <a:spcPts val="300"/>
              </a:spcAft>
            </a:pPr>
            <a:r>
              <a:rPr lang="en-GB" dirty="0"/>
              <a:t>S</a:t>
            </a:r>
            <a:r>
              <a:rPr lang="en-GB" dirty="0" smtClean="0"/>
              <a:t>ustainable </a:t>
            </a:r>
            <a:r>
              <a:rPr lang="en-GB" dirty="0"/>
              <a:t>development </a:t>
            </a:r>
            <a:r>
              <a:rPr lang="en-GB" dirty="0" smtClean="0"/>
              <a:t>declared as (one of) </a:t>
            </a:r>
            <a:r>
              <a:rPr lang="en-GB" b="1" dirty="0" smtClean="0">
                <a:solidFill>
                  <a:srgbClr val="00B050"/>
                </a:solidFill>
              </a:rPr>
              <a:t>priorities</a:t>
            </a:r>
            <a:r>
              <a:rPr lang="en-GB" dirty="0" smtClean="0"/>
              <a:t> in WBC strategic </a:t>
            </a:r>
            <a:r>
              <a:rPr lang="en-GB" dirty="0" smtClean="0"/>
              <a:t>docs</a:t>
            </a:r>
            <a:r>
              <a:rPr lang="en-GB" dirty="0" smtClean="0"/>
              <a:t>. </a:t>
            </a:r>
          </a:p>
          <a:p>
            <a:pPr>
              <a:lnSpc>
                <a:spcPct val="100000"/>
              </a:lnSpc>
              <a:spcBef>
                <a:spcPts val="0"/>
              </a:spcBef>
              <a:spcAft>
                <a:spcPts val="300"/>
              </a:spcAft>
            </a:pPr>
            <a:r>
              <a:rPr lang="en-GB" dirty="0" smtClean="0"/>
              <a:t>Included in the </a:t>
            </a:r>
            <a:r>
              <a:rPr lang="en-GB" b="1" dirty="0">
                <a:solidFill>
                  <a:srgbClr val="00B050"/>
                </a:solidFill>
              </a:rPr>
              <a:t>national strategies for agriculture and rural </a:t>
            </a:r>
            <a:r>
              <a:rPr lang="en-GB" b="1" dirty="0" smtClean="0">
                <a:solidFill>
                  <a:srgbClr val="00B050"/>
                </a:solidFill>
              </a:rPr>
              <a:t>development - </a:t>
            </a:r>
            <a:r>
              <a:rPr lang="en-GB" dirty="0" smtClean="0"/>
              <a:t>cornerstones </a:t>
            </a:r>
            <a:r>
              <a:rPr lang="en-GB" dirty="0"/>
              <a:t>of the respective policy in all countries. </a:t>
            </a:r>
            <a:endParaRPr lang="en-GB" dirty="0" smtClean="0"/>
          </a:p>
        </p:txBody>
      </p:sp>
    </p:spTree>
    <p:extLst>
      <p:ext uri="{BB962C8B-B14F-4D97-AF65-F5344CB8AC3E}">
        <p14:creationId xmlns:p14="http://schemas.microsoft.com/office/powerpoint/2010/main" val="1491950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371" y="576477"/>
            <a:ext cx="10693235" cy="1478570"/>
          </a:xfrm>
        </p:spPr>
        <p:txBody>
          <a:bodyPr>
            <a:noAutofit/>
          </a:bodyPr>
          <a:lstStyle/>
          <a:p>
            <a:r>
              <a:rPr lang="en-US" b="1" dirty="0">
                <a:solidFill>
                  <a:schemeClr val="accent5">
                    <a:lumMod val="75000"/>
                  </a:schemeClr>
                </a:solidFill>
                <a:effectLst>
                  <a:outerShdw blurRad="38100" dist="38100" dir="2700000" algn="tl">
                    <a:srgbClr val="000000">
                      <a:alpha val="43137"/>
                    </a:srgbClr>
                  </a:outerShdw>
                </a:effectLst>
              </a:rPr>
              <a:t>key documents linked to </a:t>
            </a:r>
            <a:r>
              <a:rPr lang="en-US" b="1" dirty="0" smtClean="0">
                <a:solidFill>
                  <a:schemeClr val="accent5">
                    <a:lumMod val="75000"/>
                  </a:schemeClr>
                </a:solidFill>
                <a:effectLst>
                  <a:outerShdw blurRad="38100" dist="38100" dir="2700000" algn="tl">
                    <a:srgbClr val="000000">
                      <a:alpha val="43137"/>
                    </a:srgbClr>
                  </a:outerShdw>
                </a:effectLst>
              </a:rPr>
              <a:t>agriculture - RD - sustainable </a:t>
            </a:r>
            <a:r>
              <a:rPr lang="en-US" b="1" dirty="0">
                <a:solidFill>
                  <a:schemeClr val="accent5">
                    <a:lumMod val="75000"/>
                  </a:schemeClr>
                </a:solidFill>
                <a:effectLst>
                  <a:outerShdw blurRad="38100" dist="38100" dir="2700000" algn="tl">
                    <a:srgbClr val="000000">
                      <a:alpha val="43137"/>
                    </a:srgbClr>
                  </a:outerShdw>
                </a:effectLst>
              </a:rPr>
              <a:t>development </a:t>
            </a:r>
            <a:r>
              <a:rPr lang="en-US" b="1" dirty="0" smtClean="0">
                <a:solidFill>
                  <a:schemeClr val="accent5">
                    <a:lumMod val="75000"/>
                  </a:schemeClr>
                </a:solidFill>
                <a:effectLst>
                  <a:outerShdw blurRad="38100" dist="38100" dir="2700000" algn="tl">
                    <a:srgbClr val="000000">
                      <a:alpha val="43137"/>
                    </a:srgbClr>
                  </a:outerShdw>
                </a:effectLst>
              </a:rPr>
              <a:t>- </a:t>
            </a:r>
            <a:r>
              <a:rPr lang="en-US" b="1" dirty="0">
                <a:solidFill>
                  <a:schemeClr val="accent5">
                    <a:lumMod val="75000"/>
                  </a:schemeClr>
                </a:solidFill>
                <a:effectLst>
                  <a:outerShdw blurRad="38100" dist="38100" dir="2700000" algn="tl">
                    <a:srgbClr val="000000">
                      <a:alpha val="43137"/>
                    </a:srgbClr>
                  </a:outerShdw>
                </a:effectLst>
              </a:rPr>
              <a:t>green economy</a:t>
            </a:r>
          </a:p>
        </p:txBody>
      </p:sp>
      <p:graphicFrame>
        <p:nvGraphicFramePr>
          <p:cNvPr id="4" name="Content Placeholder 3"/>
          <p:cNvGraphicFramePr>
            <a:graphicFrameLocks noGrp="1"/>
          </p:cNvGraphicFramePr>
          <p:nvPr>
            <p:ph idx="1"/>
            <p:extLst/>
          </p:nvPr>
        </p:nvGraphicFramePr>
        <p:xfrm>
          <a:off x="1023333" y="1956242"/>
          <a:ext cx="5120640" cy="4610028"/>
        </p:xfrm>
        <a:graphic>
          <a:graphicData uri="http://schemas.openxmlformats.org/drawingml/2006/table">
            <a:tbl>
              <a:tblPr firstRow="1" firstCol="1" bandRow="1">
                <a:tableStyleId>{3B4B98B0-60AC-42C2-AFA5-B58CD77FA1E5}</a:tableStyleId>
              </a:tblPr>
              <a:tblGrid>
                <a:gridCol w="5120640">
                  <a:extLst>
                    <a:ext uri="{9D8B030D-6E8A-4147-A177-3AD203B41FA5}">
                      <a16:colId xmlns:a16="http://schemas.microsoft.com/office/drawing/2014/main" val="2116516777"/>
                    </a:ext>
                  </a:extLst>
                </a:gridCol>
              </a:tblGrid>
              <a:tr h="180130">
                <a:tc>
                  <a:txBody>
                    <a:bodyPr/>
                    <a:lstStyle/>
                    <a:p>
                      <a:pPr marL="0" marR="0" indent="0" algn="l">
                        <a:lnSpc>
                          <a:spcPct val="100000"/>
                        </a:lnSpc>
                        <a:spcBef>
                          <a:spcPts val="0"/>
                        </a:spcBef>
                        <a:spcAft>
                          <a:spcPts val="0"/>
                        </a:spcAft>
                        <a:tabLst>
                          <a:tab pos="101600" algn="l"/>
                        </a:tabLst>
                      </a:pPr>
                      <a:r>
                        <a:rPr lang="en-GB" sz="1400" b="1" dirty="0">
                          <a:solidFill>
                            <a:schemeClr val="bg1"/>
                          </a:solidFill>
                          <a:effectLst/>
                        </a:rPr>
                        <a:t>Albania</a:t>
                      </a:r>
                      <a:endPar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549" marR="49549" marT="0" marB="0">
                    <a:solidFill>
                      <a:srgbClr val="92D050"/>
                    </a:solidFill>
                  </a:tcPr>
                </a:tc>
                <a:extLst>
                  <a:ext uri="{0D108BD9-81ED-4DB2-BD59-A6C34878D82A}">
                    <a16:rowId xmlns:a16="http://schemas.microsoft.com/office/drawing/2014/main" val="758603808"/>
                  </a:ext>
                </a:extLst>
              </a:tr>
              <a:tr h="1321744">
                <a:tc>
                  <a:txBody>
                    <a:bodyPr/>
                    <a:lstStyle/>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Inter-sectoral Strategy for Agriculture and Rural Development (</a:t>
                      </a:r>
                      <a:r>
                        <a:rPr lang="en-GB" sz="1100" kern="1200" dirty="0" smtClean="0">
                          <a:effectLst/>
                        </a:rPr>
                        <a:t>2014-20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Instrument for Pre-Accession Rural Development Programme (</a:t>
                      </a:r>
                      <a:r>
                        <a:rPr lang="en-GB" sz="1100" kern="1200" dirty="0" smtClean="0">
                          <a:effectLst/>
                        </a:rPr>
                        <a:t>2014-20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Document of Forestry Policies (</a:t>
                      </a:r>
                      <a:r>
                        <a:rPr lang="en-GB" sz="1100" kern="1200" dirty="0" smtClean="0">
                          <a:effectLst/>
                        </a:rPr>
                        <a:t>2019-30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Integrated Programme for Rural Development (</a:t>
                      </a:r>
                      <a:r>
                        <a:rPr lang="en-GB" sz="1100" kern="1200" dirty="0" smtClean="0">
                          <a:effectLst/>
                        </a:rPr>
                        <a:t>2018-20</a:t>
                      </a:r>
                      <a:r>
                        <a:rPr lang="en-GB" sz="1100" kern="1200" dirty="0">
                          <a:effectLst/>
                        </a:rPr>
                        <a:t>) - 100 Villages</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Draft Sector Strategy for Irrigation and Drainage (</a:t>
                      </a:r>
                      <a:r>
                        <a:rPr lang="en-GB" sz="1100" kern="1200" dirty="0" smtClean="0">
                          <a:effectLst/>
                        </a:rPr>
                        <a:t>2019-23</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Strategy for Development and Integration (</a:t>
                      </a:r>
                      <a:r>
                        <a:rPr lang="en-GB" sz="1100" kern="1200" dirty="0" smtClean="0">
                          <a:effectLst/>
                        </a:rPr>
                        <a:t>2015-20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Programme for European Integration (</a:t>
                      </a:r>
                      <a:r>
                        <a:rPr lang="en-GB" sz="1100" kern="1200" dirty="0" smtClean="0">
                          <a:effectLst/>
                        </a:rPr>
                        <a:t>2017-21</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The 2030 Agenda for Sustainable Development (</a:t>
                      </a:r>
                      <a:r>
                        <a:rPr lang="en-GB" sz="1100" kern="1200" dirty="0" smtClean="0">
                          <a:effectLst/>
                        </a:rPr>
                        <a:t>2016-30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Strategy on Climate Change and Action Plans (</a:t>
                      </a:r>
                      <a:r>
                        <a:rPr lang="en-GB" sz="1100" kern="1200" dirty="0" smtClean="0">
                          <a:effectLst/>
                        </a:rPr>
                        <a:t>2018-30</a:t>
                      </a:r>
                      <a:r>
                        <a:rPr lang="en-GB" sz="1100" kern="1200" dirty="0">
                          <a:effectLst/>
                        </a:rPr>
                        <a:t>)</a:t>
                      </a:r>
                      <a:endParaRPr lang="en-US" sz="1100" b="1" kern="1200" dirty="0">
                        <a:solidFill>
                          <a:schemeClr val="lt1"/>
                        </a:solidFill>
                        <a:effectLst/>
                        <a:latin typeface="+mn-lt"/>
                        <a:ea typeface="+mn-ea"/>
                        <a:cs typeface="+mn-cs"/>
                      </a:endParaRPr>
                    </a:p>
                  </a:txBody>
                  <a:tcPr marL="49549" marR="49549" marT="0" marB="0" anchor="ctr">
                    <a:solidFill>
                      <a:schemeClr val="accent1">
                        <a:lumMod val="60000"/>
                        <a:lumOff val="40000"/>
                        <a:alpha val="20000"/>
                      </a:schemeClr>
                    </a:solidFill>
                  </a:tcPr>
                </a:tc>
                <a:extLst>
                  <a:ext uri="{0D108BD9-81ED-4DB2-BD59-A6C34878D82A}">
                    <a16:rowId xmlns:a16="http://schemas.microsoft.com/office/drawing/2014/main" val="4062819894"/>
                  </a:ext>
                </a:extLst>
              </a:tr>
              <a:tr h="210312">
                <a:tc>
                  <a:txBody>
                    <a:bodyPr/>
                    <a:lstStyle/>
                    <a:p>
                      <a:pPr marL="0" marR="0" lvl="0" indent="0" algn="l" defTabSz="914400" rtl="0" eaLnBrk="1" latinLnBrk="0" hangingPunct="1">
                        <a:lnSpc>
                          <a:spcPts val="1100"/>
                        </a:lnSpc>
                        <a:spcBef>
                          <a:spcPts val="0"/>
                        </a:spcBef>
                        <a:spcAft>
                          <a:spcPts val="0"/>
                        </a:spcAft>
                        <a:buClr>
                          <a:srgbClr val="00B050"/>
                        </a:buClr>
                        <a:buFont typeface="Symbol" panose="05050102010706020507" pitchFamily="18" charset="2"/>
                        <a:buNone/>
                        <a:tabLst>
                          <a:tab pos="115888" algn="l"/>
                        </a:tabLst>
                      </a:pPr>
                      <a:r>
                        <a:rPr lang="en-GB" sz="1400" kern="1200" dirty="0">
                          <a:solidFill>
                            <a:schemeClr val="bg1"/>
                          </a:solidFill>
                          <a:effectLst/>
                        </a:rPr>
                        <a:t>Bosnia and Herzegovina</a:t>
                      </a:r>
                      <a:endParaRPr lang="en-US" sz="1400" b="1" kern="1200" dirty="0">
                        <a:solidFill>
                          <a:schemeClr val="bg1"/>
                        </a:solidFill>
                        <a:effectLst/>
                        <a:latin typeface="+mn-lt"/>
                        <a:ea typeface="+mn-ea"/>
                        <a:cs typeface="+mn-cs"/>
                      </a:endParaRPr>
                    </a:p>
                  </a:txBody>
                  <a:tcPr marL="49549" marR="49549" marT="0" marB="0" anchor="ctr">
                    <a:solidFill>
                      <a:srgbClr val="92D050"/>
                    </a:solidFill>
                  </a:tcPr>
                </a:tc>
                <a:extLst>
                  <a:ext uri="{0D108BD9-81ED-4DB2-BD59-A6C34878D82A}">
                    <a16:rowId xmlns:a16="http://schemas.microsoft.com/office/drawing/2014/main" val="2701710483"/>
                  </a:ext>
                </a:extLst>
              </a:tr>
              <a:tr h="1239013">
                <a:tc>
                  <a:txBody>
                    <a:bodyPr/>
                    <a:lstStyle/>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Strategic Plan for Rural Development of </a:t>
                      </a:r>
                      <a:r>
                        <a:rPr lang="en-GB" sz="1100" kern="1200" dirty="0" smtClean="0">
                          <a:effectLst/>
                        </a:rPr>
                        <a:t>Bosnia and Herzegovina </a:t>
                      </a:r>
                      <a:r>
                        <a:rPr lang="en-GB" sz="1100" kern="1200" dirty="0">
                          <a:effectLst/>
                        </a:rPr>
                        <a:t>- Framework Document (</a:t>
                      </a:r>
                      <a:r>
                        <a:rPr lang="en-GB" sz="1100" kern="1200" dirty="0" smtClean="0">
                          <a:effectLst/>
                        </a:rPr>
                        <a:t>2018-21</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Program of Rural Development of Federation of </a:t>
                      </a:r>
                      <a:r>
                        <a:rPr lang="en-GB" sz="1100" kern="1200" dirty="0" smtClean="0">
                          <a:effectLst/>
                        </a:rPr>
                        <a:t>Bosnia and Herzegovina (2018-21</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Strategy for Development of Agriculture and Rural Areas of </a:t>
                      </a:r>
                      <a:r>
                        <a:rPr lang="en-GB" sz="1100" kern="1200" dirty="0" err="1">
                          <a:effectLst/>
                        </a:rPr>
                        <a:t>Republika</a:t>
                      </a:r>
                      <a:r>
                        <a:rPr lang="en-GB" sz="1100" kern="1200" dirty="0">
                          <a:effectLst/>
                        </a:rPr>
                        <a:t> </a:t>
                      </a:r>
                      <a:r>
                        <a:rPr lang="en-GB" sz="1100" kern="1200" dirty="0" err="1">
                          <a:effectLst/>
                        </a:rPr>
                        <a:t>Srpska</a:t>
                      </a:r>
                      <a:r>
                        <a:rPr lang="en-GB" sz="1100" kern="1200" dirty="0">
                          <a:effectLst/>
                        </a:rPr>
                        <a:t> (</a:t>
                      </a:r>
                      <a:r>
                        <a:rPr lang="en-GB" sz="1100" kern="1200" dirty="0" smtClean="0">
                          <a:effectLst/>
                        </a:rPr>
                        <a:t>2016-20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Mid-term Strategy of Agricultural Sector Development of Federation of </a:t>
                      </a:r>
                      <a:r>
                        <a:rPr lang="en-GB" sz="1100" kern="1200" dirty="0" smtClean="0">
                          <a:effectLst/>
                        </a:rPr>
                        <a:t>Bosnia and Herzegovina</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Strategy of Agriculture and Rural Areas Development of </a:t>
                      </a:r>
                      <a:r>
                        <a:rPr lang="en-GB" sz="1100" kern="1200" dirty="0" err="1">
                          <a:effectLst/>
                        </a:rPr>
                        <a:t>Brcko</a:t>
                      </a:r>
                      <a:r>
                        <a:rPr lang="en-GB" sz="1100" kern="1200" dirty="0">
                          <a:effectLst/>
                        </a:rPr>
                        <a:t> District (</a:t>
                      </a:r>
                      <a:r>
                        <a:rPr lang="en-GB" sz="1100" kern="1200" dirty="0" smtClean="0">
                          <a:effectLst/>
                        </a:rPr>
                        <a:t>2019-25</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Strategy of Forestry Development of the </a:t>
                      </a:r>
                      <a:r>
                        <a:rPr lang="en-GB" sz="1100" kern="1200" dirty="0" err="1">
                          <a:effectLst/>
                        </a:rPr>
                        <a:t>Republika</a:t>
                      </a:r>
                      <a:r>
                        <a:rPr lang="en-GB" sz="1100" kern="1200" dirty="0">
                          <a:effectLst/>
                        </a:rPr>
                        <a:t> </a:t>
                      </a:r>
                      <a:r>
                        <a:rPr lang="en-GB" sz="1100" kern="1200" dirty="0" err="1">
                          <a:effectLst/>
                        </a:rPr>
                        <a:t>Srpska</a:t>
                      </a:r>
                      <a:r>
                        <a:rPr lang="en-GB" sz="1100" kern="1200" dirty="0">
                          <a:effectLst/>
                        </a:rPr>
                        <a:t> (</a:t>
                      </a:r>
                      <a:r>
                        <a:rPr lang="en-GB" sz="1100" kern="1200" dirty="0" smtClean="0">
                          <a:effectLst/>
                        </a:rPr>
                        <a:t>2011-21</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Strategy of Climate Change Adaptation and Low-emission Development for </a:t>
                      </a:r>
                      <a:r>
                        <a:rPr lang="en-GB" sz="1100" kern="1200" dirty="0" err="1" smtClean="0">
                          <a:effectLst/>
                        </a:rPr>
                        <a:t>BiH</a:t>
                      </a:r>
                      <a:r>
                        <a:rPr lang="en-GB" sz="1100" kern="1200" dirty="0" smtClean="0">
                          <a:effectLst/>
                        </a:rPr>
                        <a:t> </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Strategy of Nature Protection of the </a:t>
                      </a:r>
                      <a:r>
                        <a:rPr lang="en-GB" sz="1100" kern="1200" dirty="0" err="1">
                          <a:effectLst/>
                        </a:rPr>
                        <a:t>Republika</a:t>
                      </a:r>
                      <a:r>
                        <a:rPr lang="en-GB" sz="1100" kern="1200" dirty="0">
                          <a:effectLst/>
                        </a:rPr>
                        <a:t> </a:t>
                      </a:r>
                      <a:r>
                        <a:rPr lang="en-GB" sz="1100" kern="1200" dirty="0" err="1">
                          <a:effectLst/>
                        </a:rPr>
                        <a:t>Srpska</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Strategy of Environment Protection of Federation of </a:t>
                      </a:r>
                      <a:r>
                        <a:rPr lang="en-GB" sz="1100" kern="1200" dirty="0" smtClean="0">
                          <a:effectLst/>
                        </a:rPr>
                        <a:t>Bosnia and Herzegovina </a:t>
                      </a:r>
                      <a:r>
                        <a:rPr lang="en-GB" sz="1100" kern="1200" dirty="0">
                          <a:effectLst/>
                        </a:rPr>
                        <a:t>(</a:t>
                      </a:r>
                      <a:r>
                        <a:rPr lang="en-GB" sz="1100" kern="1200" dirty="0" smtClean="0">
                          <a:effectLst/>
                        </a:rPr>
                        <a:t>2008-18</a:t>
                      </a:r>
                      <a:r>
                        <a:rPr lang="en-GB" sz="1100" kern="1200" dirty="0">
                          <a:effectLst/>
                        </a:rPr>
                        <a:t>)</a:t>
                      </a:r>
                      <a:endParaRPr lang="en-US" sz="1100" b="1" kern="1200" dirty="0">
                        <a:solidFill>
                          <a:schemeClr val="lt1"/>
                        </a:solidFill>
                        <a:effectLst/>
                        <a:latin typeface="+mn-lt"/>
                        <a:ea typeface="+mn-ea"/>
                        <a:cs typeface="+mn-cs"/>
                      </a:endParaRPr>
                    </a:p>
                  </a:txBody>
                  <a:tcPr marL="49549" marR="49549" marT="0" marB="0" anchor="ctr"/>
                </a:tc>
                <a:extLst>
                  <a:ext uri="{0D108BD9-81ED-4DB2-BD59-A6C34878D82A}">
                    <a16:rowId xmlns:a16="http://schemas.microsoft.com/office/drawing/2014/main" val="2980182143"/>
                  </a:ext>
                </a:extLst>
              </a:tr>
              <a:tr h="210312">
                <a:tc>
                  <a:txBody>
                    <a:bodyPr/>
                    <a:lstStyle/>
                    <a:p>
                      <a:pPr marL="0" marR="0" lvl="0" indent="0" algn="l" defTabSz="914400" rtl="0" eaLnBrk="1" latinLnBrk="0" hangingPunct="1">
                        <a:lnSpc>
                          <a:spcPts val="1100"/>
                        </a:lnSpc>
                        <a:spcBef>
                          <a:spcPts val="0"/>
                        </a:spcBef>
                        <a:spcAft>
                          <a:spcPts val="0"/>
                        </a:spcAft>
                        <a:buClr>
                          <a:srgbClr val="00B050"/>
                        </a:buClr>
                        <a:buFont typeface="Symbol" panose="05050102010706020507" pitchFamily="18" charset="2"/>
                        <a:buNone/>
                        <a:tabLst>
                          <a:tab pos="115888" algn="l"/>
                        </a:tabLst>
                      </a:pPr>
                      <a:r>
                        <a:rPr lang="en-GB" sz="1400" b="1" kern="1200" dirty="0">
                          <a:solidFill>
                            <a:schemeClr val="bg1"/>
                          </a:solidFill>
                          <a:effectLst/>
                          <a:latin typeface="+mn-lt"/>
                          <a:ea typeface="+mn-ea"/>
                          <a:cs typeface="+mn-cs"/>
                        </a:rPr>
                        <a:t>Kosovo</a:t>
                      </a:r>
                      <a:endParaRPr lang="en-US" sz="1400" b="1" kern="1200" dirty="0">
                        <a:solidFill>
                          <a:schemeClr val="bg1"/>
                        </a:solidFill>
                        <a:effectLst/>
                        <a:latin typeface="+mn-lt"/>
                        <a:ea typeface="+mn-ea"/>
                        <a:cs typeface="+mn-cs"/>
                      </a:endParaRPr>
                    </a:p>
                  </a:txBody>
                  <a:tcPr marL="49549" marR="49549" marT="0" marB="0" anchor="ctr">
                    <a:solidFill>
                      <a:srgbClr val="92D050"/>
                    </a:solidFill>
                  </a:tcPr>
                </a:tc>
                <a:extLst>
                  <a:ext uri="{0D108BD9-81ED-4DB2-BD59-A6C34878D82A}">
                    <a16:rowId xmlns:a16="http://schemas.microsoft.com/office/drawing/2014/main" val="1808047274"/>
                  </a:ext>
                </a:extLst>
              </a:tr>
              <a:tr h="90731">
                <a:tc>
                  <a:txBody>
                    <a:bodyPr/>
                    <a:lstStyle/>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Development Strategy (</a:t>
                      </a:r>
                      <a:r>
                        <a:rPr lang="en-GB" sz="1100" kern="1200" dirty="0" smtClean="0">
                          <a:effectLst/>
                        </a:rPr>
                        <a:t>2016-21</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Agriculture and Rural Development Programme (</a:t>
                      </a:r>
                      <a:r>
                        <a:rPr lang="en-GB" sz="1100" kern="1200" dirty="0" smtClean="0">
                          <a:effectLst/>
                        </a:rPr>
                        <a:t>2014-20</a:t>
                      </a:r>
                      <a:r>
                        <a:rPr lang="en-GB" sz="1100" kern="1200" dirty="0">
                          <a:effectLst/>
                        </a:rPr>
                        <a:t>) </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Strategy for Climate </a:t>
                      </a:r>
                      <a:r>
                        <a:rPr lang="en-GB" sz="1100" kern="1200" dirty="0" smtClean="0">
                          <a:effectLst/>
                        </a:rPr>
                        <a:t>Change (2019-28</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Strategy for Local Economic Development </a:t>
                      </a:r>
                      <a:r>
                        <a:rPr lang="en-GB" sz="1100" kern="1200" dirty="0" smtClean="0">
                          <a:effectLst/>
                        </a:rPr>
                        <a:t>(2019-23</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Energy Strategy (</a:t>
                      </a:r>
                      <a:r>
                        <a:rPr lang="en-GB" sz="1100" kern="1200" dirty="0" smtClean="0">
                          <a:effectLst/>
                        </a:rPr>
                        <a:t>2017-26)</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Sustainable Development in Kosovo </a:t>
                      </a:r>
                      <a:r>
                        <a:rPr lang="en-GB" sz="1100" kern="1200" dirty="0" smtClean="0">
                          <a:effectLst/>
                        </a:rPr>
                        <a:t>(2018)</a:t>
                      </a:r>
                      <a:endParaRPr lang="en-US" sz="1100" b="1" kern="1200" dirty="0">
                        <a:solidFill>
                          <a:schemeClr val="lt1"/>
                        </a:solidFill>
                        <a:effectLst/>
                        <a:latin typeface="+mn-lt"/>
                        <a:ea typeface="+mn-ea"/>
                        <a:cs typeface="+mn-cs"/>
                      </a:endParaRPr>
                    </a:p>
                  </a:txBody>
                  <a:tcPr marL="49549" marR="49549" marT="0" marB="0" anchor="ctr"/>
                </a:tc>
                <a:extLst>
                  <a:ext uri="{0D108BD9-81ED-4DB2-BD59-A6C34878D82A}">
                    <a16:rowId xmlns:a16="http://schemas.microsoft.com/office/drawing/2014/main" val="4044935962"/>
                  </a:ext>
                </a:extLst>
              </a:tr>
            </a:tbl>
          </a:graphicData>
        </a:graphic>
      </p:graphicFrame>
      <p:graphicFrame>
        <p:nvGraphicFramePr>
          <p:cNvPr id="5" name="Table 4"/>
          <p:cNvGraphicFramePr>
            <a:graphicFrameLocks noGrp="1"/>
          </p:cNvGraphicFramePr>
          <p:nvPr>
            <p:extLst/>
          </p:nvPr>
        </p:nvGraphicFramePr>
        <p:xfrm>
          <a:off x="6278357" y="1956242"/>
          <a:ext cx="5112215" cy="4611805"/>
        </p:xfrm>
        <a:graphic>
          <a:graphicData uri="http://schemas.openxmlformats.org/drawingml/2006/table">
            <a:tbl>
              <a:tblPr firstRow="1" firstCol="1" bandRow="1">
                <a:tableStyleId>{3B4B98B0-60AC-42C2-AFA5-B58CD77FA1E5}</a:tableStyleId>
              </a:tblPr>
              <a:tblGrid>
                <a:gridCol w="5112215">
                  <a:extLst>
                    <a:ext uri="{9D8B030D-6E8A-4147-A177-3AD203B41FA5}">
                      <a16:colId xmlns:a16="http://schemas.microsoft.com/office/drawing/2014/main" val="1298117019"/>
                    </a:ext>
                  </a:extLst>
                </a:gridCol>
              </a:tblGrid>
              <a:tr h="210056">
                <a:tc>
                  <a:txBody>
                    <a:bodyPr/>
                    <a:lstStyle/>
                    <a:p>
                      <a:pPr marL="0" marR="0" lvl="0" indent="0" algn="l" defTabSz="914400" rtl="0" eaLnBrk="1" latinLnBrk="0" hangingPunct="1">
                        <a:lnSpc>
                          <a:spcPts val="1100"/>
                        </a:lnSpc>
                        <a:spcBef>
                          <a:spcPts val="0"/>
                        </a:spcBef>
                        <a:spcAft>
                          <a:spcPts val="0"/>
                        </a:spcAft>
                        <a:buClr>
                          <a:srgbClr val="00B050"/>
                        </a:buClr>
                        <a:buFont typeface="Symbol" panose="05050102010706020507" pitchFamily="18" charset="2"/>
                        <a:buNone/>
                        <a:tabLst>
                          <a:tab pos="115888" algn="l"/>
                        </a:tabLst>
                      </a:pPr>
                      <a:r>
                        <a:rPr lang="en-GB" sz="1400" b="1" kern="1200" dirty="0">
                          <a:solidFill>
                            <a:schemeClr val="bg1"/>
                          </a:solidFill>
                          <a:effectLst/>
                          <a:latin typeface="+mn-lt"/>
                          <a:ea typeface="+mn-ea"/>
                          <a:cs typeface="+mn-cs"/>
                        </a:rPr>
                        <a:t>Montenegro</a:t>
                      </a:r>
                      <a:endParaRPr lang="en-US" sz="1400" b="1" kern="1200" dirty="0">
                        <a:solidFill>
                          <a:schemeClr val="bg1"/>
                        </a:solidFill>
                        <a:effectLst/>
                        <a:latin typeface="+mn-lt"/>
                        <a:ea typeface="+mn-ea"/>
                        <a:cs typeface="+mn-cs"/>
                      </a:endParaRPr>
                    </a:p>
                  </a:txBody>
                  <a:tcPr marL="49730" marR="49730" marT="0" marB="0" anchor="ctr">
                    <a:solidFill>
                      <a:srgbClr val="92D050"/>
                    </a:solidFill>
                  </a:tcPr>
                </a:tc>
                <a:extLst>
                  <a:ext uri="{0D108BD9-81ED-4DB2-BD59-A6C34878D82A}">
                    <a16:rowId xmlns:a16="http://schemas.microsoft.com/office/drawing/2014/main" val="2614703683"/>
                  </a:ext>
                </a:extLst>
              </a:tr>
              <a:tr h="1472301">
                <a:tc>
                  <a:txBody>
                    <a:bodyPr/>
                    <a:lstStyle/>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Strategy for Sustainable Development (</a:t>
                      </a:r>
                      <a:r>
                        <a:rPr lang="en-GB" sz="1100" kern="1200" dirty="0" smtClean="0">
                          <a:effectLst/>
                        </a:rPr>
                        <a:t>2016-30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Strategy for agriculture and rural development (</a:t>
                      </a:r>
                      <a:r>
                        <a:rPr lang="en-GB" sz="1100" kern="1200" dirty="0" smtClean="0">
                          <a:effectLst/>
                        </a:rPr>
                        <a:t>2015-20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Instrument for Pre-Accession Rural Development Programme IPARD II (</a:t>
                      </a:r>
                      <a:r>
                        <a:rPr lang="en-GB" sz="1100" kern="1200" dirty="0" smtClean="0">
                          <a:effectLst/>
                        </a:rPr>
                        <a:t>2014-20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Strategy on climate change to 2030</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The innovated Montenegrin Strategy for the transposition and implementation of the European Union environmental chapter 12 - Food Safety, Veterinary and Phytosanitary policies with a General Action Plan</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Forests and Forestry Strategy with Development Plan - National Forest Strategy (</a:t>
                      </a:r>
                      <a:r>
                        <a:rPr lang="en-GB" sz="1100" kern="1200" dirty="0" smtClean="0">
                          <a:effectLst/>
                        </a:rPr>
                        <a:t>2019-23</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biodiversity strategy (</a:t>
                      </a:r>
                      <a:r>
                        <a:rPr lang="en-GB" sz="1100" kern="1200" dirty="0" smtClean="0">
                          <a:effectLst/>
                        </a:rPr>
                        <a:t>2016-20</a:t>
                      </a:r>
                      <a:r>
                        <a:rPr lang="en-GB" sz="1100" kern="1200" dirty="0">
                          <a:effectLst/>
                        </a:rPr>
                        <a:t>)</a:t>
                      </a:r>
                      <a:endParaRPr lang="en-US" sz="1100" b="1" kern="1200" dirty="0">
                        <a:solidFill>
                          <a:schemeClr val="tx1"/>
                        </a:solidFill>
                        <a:effectLst/>
                        <a:latin typeface="+mn-lt"/>
                        <a:ea typeface="+mn-ea"/>
                        <a:cs typeface="+mn-cs"/>
                      </a:endParaRPr>
                    </a:p>
                  </a:txBody>
                  <a:tcPr marL="49730" marR="49730" marT="0" marB="0" anchor="ctr"/>
                </a:tc>
                <a:extLst>
                  <a:ext uri="{0D108BD9-81ED-4DB2-BD59-A6C34878D82A}">
                    <a16:rowId xmlns:a16="http://schemas.microsoft.com/office/drawing/2014/main" val="1912131523"/>
                  </a:ext>
                </a:extLst>
              </a:tr>
              <a:tr h="210056">
                <a:tc>
                  <a:txBody>
                    <a:bodyPr/>
                    <a:lstStyle/>
                    <a:p>
                      <a:pPr marL="0" marR="0" lvl="0" indent="0" algn="l" defTabSz="914400" rtl="0" eaLnBrk="1" latinLnBrk="0" hangingPunct="1">
                        <a:lnSpc>
                          <a:spcPts val="1100"/>
                        </a:lnSpc>
                        <a:spcBef>
                          <a:spcPts val="0"/>
                        </a:spcBef>
                        <a:spcAft>
                          <a:spcPts val="0"/>
                        </a:spcAft>
                        <a:buClr>
                          <a:srgbClr val="00B050"/>
                        </a:buClr>
                        <a:buFont typeface="Symbol" panose="05050102010706020507" pitchFamily="18" charset="2"/>
                        <a:buNone/>
                        <a:tabLst>
                          <a:tab pos="115888" algn="l"/>
                        </a:tabLst>
                      </a:pPr>
                      <a:r>
                        <a:rPr lang="en-GB" sz="1400" kern="1200" dirty="0">
                          <a:solidFill>
                            <a:schemeClr val="bg1"/>
                          </a:solidFill>
                          <a:effectLst/>
                        </a:rPr>
                        <a:t>North Macedonia</a:t>
                      </a:r>
                      <a:endParaRPr lang="en-US" sz="1400" b="1" kern="1200" dirty="0">
                        <a:solidFill>
                          <a:schemeClr val="bg1"/>
                        </a:solidFill>
                        <a:effectLst/>
                        <a:latin typeface="+mn-lt"/>
                        <a:ea typeface="+mn-ea"/>
                        <a:cs typeface="+mn-cs"/>
                      </a:endParaRPr>
                    </a:p>
                  </a:txBody>
                  <a:tcPr marL="49730" marR="49730" marT="0" marB="0" anchor="ctr">
                    <a:solidFill>
                      <a:srgbClr val="92D050"/>
                    </a:solidFill>
                  </a:tcPr>
                </a:tc>
                <a:extLst>
                  <a:ext uri="{0D108BD9-81ED-4DB2-BD59-A6C34878D82A}">
                    <a16:rowId xmlns:a16="http://schemas.microsoft.com/office/drawing/2014/main" val="1853629899"/>
                  </a:ext>
                </a:extLst>
              </a:tr>
              <a:tr h="1304776">
                <a:tc>
                  <a:txBody>
                    <a:bodyPr/>
                    <a:lstStyle/>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Agriculture and Rural Development Strategy (</a:t>
                      </a:r>
                      <a:r>
                        <a:rPr lang="en-GB" sz="1100" kern="1200" dirty="0" smtClean="0">
                          <a:effectLst/>
                        </a:rPr>
                        <a:t>2014-20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Program for Agricultural Development and Rural Development (</a:t>
                      </a:r>
                      <a:r>
                        <a:rPr lang="en-GB" sz="1100" kern="1200" dirty="0" smtClean="0">
                          <a:effectLst/>
                        </a:rPr>
                        <a:t>2018-22</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Instrument for Pre-Accession Rural Development Programme IPARD II (</a:t>
                      </a:r>
                      <a:r>
                        <a:rPr lang="en-GB" sz="1100" kern="1200" dirty="0" smtClean="0">
                          <a:effectLst/>
                        </a:rPr>
                        <a:t>2014-20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Plan for Organic Production (</a:t>
                      </a:r>
                      <a:r>
                        <a:rPr lang="en-GB" sz="1100" kern="1200" dirty="0" smtClean="0">
                          <a:effectLst/>
                        </a:rPr>
                        <a:t>2013-20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Strategy for Sustainable Development (</a:t>
                      </a:r>
                      <a:r>
                        <a:rPr lang="en-GB" sz="1100" kern="1200" dirty="0" smtClean="0">
                          <a:effectLst/>
                        </a:rPr>
                        <a:t>2009-30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Strategy for Environment and Climate Change (</a:t>
                      </a:r>
                      <a:r>
                        <a:rPr lang="en-GB" sz="1100" kern="1200" dirty="0" smtClean="0">
                          <a:effectLst/>
                        </a:rPr>
                        <a:t>2014-20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Strategy for Biological Diversity with action plan (</a:t>
                      </a:r>
                      <a:r>
                        <a:rPr lang="en-GB" sz="1100" kern="1200" dirty="0" smtClean="0">
                          <a:effectLst/>
                        </a:rPr>
                        <a:t>2018-23</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Industrial Strategy with Action Plan (</a:t>
                      </a:r>
                      <a:r>
                        <a:rPr lang="en-GB" sz="1100" kern="1200" dirty="0" smtClean="0">
                          <a:effectLst/>
                        </a:rPr>
                        <a:t>2018-27</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Strategy for Small and Medium Enterprises (</a:t>
                      </a:r>
                      <a:r>
                        <a:rPr lang="en-GB" sz="1100" kern="1200" dirty="0" smtClean="0">
                          <a:effectLst/>
                        </a:rPr>
                        <a:t>2018-23</a:t>
                      </a:r>
                      <a:r>
                        <a:rPr lang="en-GB" sz="1100" kern="1200" dirty="0">
                          <a:effectLst/>
                        </a:rPr>
                        <a:t>)</a:t>
                      </a:r>
                      <a:endParaRPr lang="en-US" sz="1100" b="1" kern="1200" dirty="0">
                        <a:solidFill>
                          <a:schemeClr val="tx1"/>
                        </a:solidFill>
                        <a:effectLst/>
                        <a:latin typeface="+mn-lt"/>
                        <a:ea typeface="+mn-ea"/>
                        <a:cs typeface="+mn-cs"/>
                      </a:endParaRPr>
                    </a:p>
                  </a:txBody>
                  <a:tcPr marL="49730" marR="49730" marT="0" marB="0" anchor="ctr"/>
                </a:tc>
                <a:extLst>
                  <a:ext uri="{0D108BD9-81ED-4DB2-BD59-A6C34878D82A}">
                    <a16:rowId xmlns:a16="http://schemas.microsoft.com/office/drawing/2014/main" val="3586162232"/>
                  </a:ext>
                </a:extLst>
              </a:tr>
              <a:tr h="210056">
                <a:tc>
                  <a:txBody>
                    <a:bodyPr/>
                    <a:lstStyle/>
                    <a:p>
                      <a:pPr marL="0" marR="0" lvl="0" indent="0" algn="l" defTabSz="914400" rtl="0" eaLnBrk="1" latinLnBrk="0" hangingPunct="1">
                        <a:lnSpc>
                          <a:spcPts val="1100"/>
                        </a:lnSpc>
                        <a:spcBef>
                          <a:spcPts val="0"/>
                        </a:spcBef>
                        <a:spcAft>
                          <a:spcPts val="0"/>
                        </a:spcAft>
                        <a:buClr>
                          <a:srgbClr val="00B050"/>
                        </a:buClr>
                        <a:buFont typeface="Symbol" panose="05050102010706020507" pitchFamily="18" charset="2"/>
                        <a:buNone/>
                        <a:tabLst>
                          <a:tab pos="115888" algn="l"/>
                        </a:tabLst>
                      </a:pPr>
                      <a:r>
                        <a:rPr lang="en-GB" sz="1400" kern="1200" dirty="0">
                          <a:solidFill>
                            <a:schemeClr val="bg1"/>
                          </a:solidFill>
                          <a:effectLst/>
                        </a:rPr>
                        <a:t>Serbia</a:t>
                      </a:r>
                      <a:endParaRPr lang="en-US" sz="1100" b="1" kern="1200" dirty="0">
                        <a:solidFill>
                          <a:schemeClr val="bg1"/>
                        </a:solidFill>
                        <a:effectLst/>
                        <a:latin typeface="+mn-lt"/>
                        <a:ea typeface="+mn-ea"/>
                        <a:cs typeface="+mn-cs"/>
                      </a:endParaRPr>
                    </a:p>
                  </a:txBody>
                  <a:tcPr marL="49730" marR="49730" marT="0" marB="0" anchor="ctr">
                    <a:solidFill>
                      <a:srgbClr val="92D050"/>
                    </a:solidFill>
                  </a:tcPr>
                </a:tc>
                <a:extLst>
                  <a:ext uri="{0D108BD9-81ED-4DB2-BD59-A6C34878D82A}">
                    <a16:rowId xmlns:a16="http://schemas.microsoft.com/office/drawing/2014/main" val="952515519"/>
                  </a:ext>
                </a:extLst>
              </a:tr>
              <a:tr h="1204560">
                <a:tc>
                  <a:txBody>
                    <a:bodyPr/>
                    <a:lstStyle/>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Strategy of Agriculture and Rural Development of the Republic of Serbia (</a:t>
                      </a:r>
                      <a:r>
                        <a:rPr lang="en-GB" sz="1100" kern="1200" dirty="0" smtClean="0">
                          <a:effectLst/>
                        </a:rPr>
                        <a:t>2014-24</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Program for Agriculture for the period (</a:t>
                      </a:r>
                      <a:r>
                        <a:rPr lang="en-GB" sz="1100" kern="1200" dirty="0" smtClean="0">
                          <a:effectLst/>
                        </a:rPr>
                        <a:t>2018-20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a:t>
                      </a:r>
                      <a:r>
                        <a:rPr lang="en-GB" sz="1200" kern="1200" dirty="0">
                          <a:effectLst/>
                        </a:rPr>
                        <a:t>Program</a:t>
                      </a:r>
                      <a:r>
                        <a:rPr lang="en-GB" sz="1100" kern="1200" dirty="0">
                          <a:effectLst/>
                        </a:rPr>
                        <a:t> for Rural development for the period (</a:t>
                      </a:r>
                      <a:r>
                        <a:rPr lang="en-GB" sz="1100" kern="1200" dirty="0" smtClean="0">
                          <a:effectLst/>
                        </a:rPr>
                        <a:t>2018-20</a:t>
                      </a:r>
                      <a:r>
                        <a:rPr lang="en-GB" sz="1100" kern="1200" dirty="0">
                          <a:effectLst/>
                        </a:rPr>
                        <a:t>)  </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Instrument for Pre-Accession Rural Development Programme IPARD II (</a:t>
                      </a:r>
                      <a:r>
                        <a:rPr lang="en-GB" sz="1100" kern="1200" dirty="0" smtClean="0">
                          <a:effectLst/>
                        </a:rPr>
                        <a:t>2014-20</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Strategy for Sustainable Use of Natural Resources and Goods (</a:t>
                      </a:r>
                      <a:r>
                        <a:rPr lang="en-GB" sz="1100" kern="1200" dirty="0" smtClean="0">
                          <a:effectLst/>
                        </a:rPr>
                        <a:t>2012-22</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Water Management Strategy on the Territory of the Republic of Serbia (</a:t>
                      </a:r>
                      <a:r>
                        <a:rPr lang="en-GB" sz="1100" kern="1200" dirty="0" smtClean="0">
                          <a:effectLst/>
                        </a:rPr>
                        <a:t>2017-34</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Strategy for Sustainable Development (</a:t>
                      </a:r>
                      <a:r>
                        <a:rPr lang="en-GB" sz="1100" kern="1200" dirty="0" smtClean="0">
                          <a:effectLst/>
                        </a:rPr>
                        <a:t>2007-17</a:t>
                      </a:r>
                      <a:r>
                        <a:rPr lang="en-GB" sz="1100" kern="1200" dirty="0">
                          <a:effectLst/>
                        </a:rPr>
                        <a:t>)</a:t>
                      </a:r>
                      <a:endParaRPr lang="en-US" sz="1100" kern="1200" dirty="0">
                        <a:effectLst/>
                      </a:endParaRPr>
                    </a:p>
                    <a:p>
                      <a:pPr marL="168275" marR="0" lvl="0" indent="-168275" algn="l" defTabSz="914400" rtl="0" eaLnBrk="1" latinLnBrk="0" hangingPunct="1">
                        <a:lnSpc>
                          <a:spcPts val="1100"/>
                        </a:lnSpc>
                        <a:spcBef>
                          <a:spcPts val="0"/>
                        </a:spcBef>
                        <a:spcAft>
                          <a:spcPts val="0"/>
                        </a:spcAft>
                        <a:buClr>
                          <a:srgbClr val="00B050"/>
                        </a:buClr>
                        <a:buFont typeface="Symbol" panose="05050102010706020507" pitchFamily="18" charset="2"/>
                        <a:buChar char=""/>
                        <a:tabLst>
                          <a:tab pos="115888" algn="l"/>
                        </a:tabLst>
                      </a:pPr>
                      <a:r>
                        <a:rPr lang="en-GB" sz="1100" kern="1200" dirty="0">
                          <a:effectLst/>
                        </a:rPr>
                        <a:t>National Programme for the Adoption of the Acquis (</a:t>
                      </a:r>
                      <a:r>
                        <a:rPr lang="en-GB" sz="1100" kern="1200" dirty="0" smtClean="0">
                          <a:effectLst/>
                        </a:rPr>
                        <a:t>2018-21</a:t>
                      </a:r>
                      <a:r>
                        <a:rPr lang="en-GB" sz="1100" kern="1200" dirty="0">
                          <a:effectLst/>
                        </a:rPr>
                        <a:t>)</a:t>
                      </a:r>
                      <a:endParaRPr lang="en-US" sz="1100" b="1" kern="1200" dirty="0">
                        <a:solidFill>
                          <a:schemeClr val="tx1"/>
                        </a:solidFill>
                        <a:effectLst/>
                        <a:latin typeface="+mn-lt"/>
                        <a:ea typeface="+mn-ea"/>
                        <a:cs typeface="+mn-cs"/>
                      </a:endParaRPr>
                    </a:p>
                  </a:txBody>
                  <a:tcPr marL="49730" marR="49730" marT="0" marB="0" anchor="ctr"/>
                </a:tc>
                <a:extLst>
                  <a:ext uri="{0D108BD9-81ED-4DB2-BD59-A6C34878D82A}">
                    <a16:rowId xmlns:a16="http://schemas.microsoft.com/office/drawing/2014/main" val="2306826527"/>
                  </a:ext>
                </a:extLst>
              </a:tr>
            </a:tbl>
          </a:graphicData>
        </a:graphic>
      </p:graphicFrame>
    </p:spTree>
    <p:extLst>
      <p:ext uri="{BB962C8B-B14F-4D97-AF65-F5344CB8AC3E}">
        <p14:creationId xmlns:p14="http://schemas.microsoft.com/office/powerpoint/2010/main" val="388378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Sustainable development – green economy in the policy framework</a:t>
            </a:r>
          </a:p>
        </p:txBody>
      </p:sp>
      <p:sp>
        <p:nvSpPr>
          <p:cNvPr id="3" name="Content Placeholder 2"/>
          <p:cNvSpPr>
            <a:spLocks noGrp="1"/>
          </p:cNvSpPr>
          <p:nvPr>
            <p:ph idx="1"/>
          </p:nvPr>
        </p:nvSpPr>
        <p:spPr>
          <a:xfrm>
            <a:off x="1141411" y="2097088"/>
            <a:ext cx="10572793" cy="4126376"/>
          </a:xfrm>
        </p:spPr>
        <p:txBody>
          <a:bodyPr>
            <a:noAutofit/>
          </a:bodyPr>
          <a:lstStyle/>
          <a:p>
            <a:pPr>
              <a:lnSpc>
                <a:spcPct val="100000"/>
              </a:lnSpc>
              <a:spcBef>
                <a:spcPts val="0"/>
              </a:spcBef>
              <a:spcAft>
                <a:spcPts val="300"/>
              </a:spcAft>
            </a:pPr>
            <a:r>
              <a:rPr lang="en-GB" dirty="0">
                <a:solidFill>
                  <a:schemeClr val="bg1">
                    <a:lumMod val="75000"/>
                  </a:schemeClr>
                </a:solidFill>
              </a:rPr>
              <a:t>S</a:t>
            </a:r>
            <a:r>
              <a:rPr lang="en-GB" dirty="0" smtClean="0">
                <a:solidFill>
                  <a:schemeClr val="bg1">
                    <a:lumMod val="75000"/>
                  </a:schemeClr>
                </a:solidFill>
              </a:rPr>
              <a:t>ustainable </a:t>
            </a:r>
            <a:r>
              <a:rPr lang="en-GB" dirty="0">
                <a:solidFill>
                  <a:schemeClr val="bg1">
                    <a:lumMod val="75000"/>
                  </a:schemeClr>
                </a:solidFill>
              </a:rPr>
              <a:t>development </a:t>
            </a:r>
            <a:r>
              <a:rPr lang="en-GB" dirty="0" smtClean="0">
                <a:solidFill>
                  <a:schemeClr val="bg1">
                    <a:lumMod val="75000"/>
                  </a:schemeClr>
                </a:solidFill>
              </a:rPr>
              <a:t>declared as (one of) </a:t>
            </a:r>
            <a:r>
              <a:rPr lang="en-GB" b="1" dirty="0" smtClean="0">
                <a:solidFill>
                  <a:schemeClr val="bg1">
                    <a:lumMod val="75000"/>
                  </a:schemeClr>
                </a:solidFill>
              </a:rPr>
              <a:t>priorities</a:t>
            </a:r>
            <a:r>
              <a:rPr lang="en-GB" dirty="0" smtClean="0">
                <a:solidFill>
                  <a:schemeClr val="bg1">
                    <a:lumMod val="75000"/>
                  </a:schemeClr>
                </a:solidFill>
              </a:rPr>
              <a:t> in WBC strategic docs. </a:t>
            </a:r>
          </a:p>
          <a:p>
            <a:pPr>
              <a:lnSpc>
                <a:spcPct val="100000"/>
              </a:lnSpc>
              <a:spcBef>
                <a:spcPts val="0"/>
              </a:spcBef>
              <a:spcAft>
                <a:spcPts val="300"/>
              </a:spcAft>
            </a:pPr>
            <a:r>
              <a:rPr lang="en-GB" dirty="0" smtClean="0">
                <a:solidFill>
                  <a:schemeClr val="bg1">
                    <a:lumMod val="75000"/>
                  </a:schemeClr>
                </a:solidFill>
              </a:rPr>
              <a:t>Included in the </a:t>
            </a:r>
            <a:r>
              <a:rPr lang="en-GB" b="1" dirty="0">
                <a:solidFill>
                  <a:schemeClr val="bg1">
                    <a:lumMod val="75000"/>
                  </a:schemeClr>
                </a:solidFill>
              </a:rPr>
              <a:t>national strategies for agriculture and rural </a:t>
            </a:r>
            <a:r>
              <a:rPr lang="en-GB" b="1" dirty="0" smtClean="0">
                <a:solidFill>
                  <a:schemeClr val="bg1">
                    <a:lumMod val="75000"/>
                  </a:schemeClr>
                </a:solidFill>
              </a:rPr>
              <a:t>development - </a:t>
            </a:r>
            <a:r>
              <a:rPr lang="en-GB" dirty="0" smtClean="0">
                <a:solidFill>
                  <a:schemeClr val="bg1">
                    <a:lumMod val="75000"/>
                  </a:schemeClr>
                </a:solidFill>
              </a:rPr>
              <a:t>cornerstones </a:t>
            </a:r>
            <a:r>
              <a:rPr lang="en-GB" dirty="0">
                <a:solidFill>
                  <a:schemeClr val="bg1">
                    <a:lumMod val="75000"/>
                  </a:schemeClr>
                </a:solidFill>
              </a:rPr>
              <a:t>of the respective policy in all countries. </a:t>
            </a:r>
            <a:endParaRPr lang="en-GB" dirty="0" smtClean="0">
              <a:solidFill>
                <a:schemeClr val="bg1">
                  <a:lumMod val="75000"/>
                </a:schemeClr>
              </a:solidFill>
            </a:endParaRPr>
          </a:p>
          <a:p>
            <a:pPr>
              <a:lnSpc>
                <a:spcPct val="100000"/>
              </a:lnSpc>
              <a:spcBef>
                <a:spcPts val="0"/>
              </a:spcBef>
              <a:spcAft>
                <a:spcPts val="300"/>
              </a:spcAft>
            </a:pPr>
            <a:r>
              <a:rPr lang="en-GB" b="1" dirty="0" smtClean="0">
                <a:solidFill>
                  <a:srgbClr val="00B050"/>
                </a:solidFill>
              </a:rPr>
              <a:t>Green </a:t>
            </a:r>
            <a:r>
              <a:rPr lang="en-GB" b="1" dirty="0">
                <a:solidFill>
                  <a:srgbClr val="00B050"/>
                </a:solidFill>
              </a:rPr>
              <a:t>economy as such is still lacking </a:t>
            </a:r>
            <a:r>
              <a:rPr lang="en-GB" dirty="0"/>
              <a:t>and is not being explicitly included in many of them, but references to the concept are contained in many of the </a:t>
            </a:r>
            <a:r>
              <a:rPr lang="en-GB" dirty="0" smtClean="0"/>
              <a:t>strategic documents, </a:t>
            </a:r>
            <a:r>
              <a:rPr lang="en-GB" dirty="0"/>
              <a:t>related specifically to agriculture and rural development </a:t>
            </a:r>
            <a:r>
              <a:rPr lang="en-GB" dirty="0" smtClean="0"/>
              <a:t>(recognized </a:t>
            </a:r>
            <a:r>
              <a:rPr lang="en-GB" dirty="0"/>
              <a:t>as vital </a:t>
            </a:r>
            <a:r>
              <a:rPr lang="en-GB" dirty="0" smtClean="0"/>
              <a:t>area to </a:t>
            </a:r>
            <a:r>
              <a:rPr lang="en-GB" dirty="0"/>
              <a:t>the greening </a:t>
            </a:r>
            <a:r>
              <a:rPr lang="en-GB" dirty="0" smtClean="0"/>
              <a:t>concept), </a:t>
            </a:r>
            <a:r>
              <a:rPr lang="en-GB" dirty="0"/>
              <a:t>and also as </a:t>
            </a:r>
            <a:r>
              <a:rPr lang="en-GB" dirty="0" smtClean="0"/>
              <a:t>cross-cutting </a:t>
            </a:r>
            <a:r>
              <a:rPr lang="en-GB" dirty="0"/>
              <a:t>issue in other sectors. </a:t>
            </a:r>
            <a:endParaRPr lang="en-GB" dirty="0" smtClean="0"/>
          </a:p>
          <a:p>
            <a:pPr>
              <a:lnSpc>
                <a:spcPct val="100000"/>
              </a:lnSpc>
              <a:spcBef>
                <a:spcPts val="0"/>
              </a:spcBef>
              <a:spcAft>
                <a:spcPts val="300"/>
              </a:spcAft>
            </a:pPr>
            <a:r>
              <a:rPr lang="en-GB" dirty="0" smtClean="0"/>
              <a:t>What is </a:t>
            </a:r>
            <a:r>
              <a:rPr lang="en-GB" b="1" dirty="0" smtClean="0">
                <a:solidFill>
                  <a:srgbClr val="00B050"/>
                </a:solidFill>
              </a:rPr>
              <a:t>missing </a:t>
            </a:r>
            <a:r>
              <a:rPr lang="en-GB" b="1" dirty="0">
                <a:solidFill>
                  <a:srgbClr val="00B050"/>
                </a:solidFill>
              </a:rPr>
              <a:t>in </a:t>
            </a:r>
            <a:r>
              <a:rPr lang="en-GB" b="1" dirty="0" smtClean="0">
                <a:solidFill>
                  <a:srgbClr val="00B050"/>
                </a:solidFill>
              </a:rPr>
              <a:t>practice</a:t>
            </a:r>
            <a:r>
              <a:rPr lang="en-GB" sz="1050" b="1" dirty="0" smtClean="0">
                <a:solidFill>
                  <a:srgbClr val="00B050"/>
                </a:solidFill>
              </a:rPr>
              <a:t> </a:t>
            </a:r>
            <a:r>
              <a:rPr lang="en-GB" dirty="0" smtClean="0"/>
              <a:t>? </a:t>
            </a:r>
          </a:p>
          <a:p>
            <a:pPr lvl="1">
              <a:lnSpc>
                <a:spcPct val="100000"/>
              </a:lnSpc>
              <a:spcBef>
                <a:spcPts val="0"/>
              </a:spcBef>
              <a:buClr>
                <a:srgbClr val="00B050"/>
              </a:buClr>
              <a:buFont typeface="Courier New" panose="02070309020205020404" pitchFamily="49" charset="0"/>
              <a:buChar char="o"/>
            </a:pPr>
            <a:r>
              <a:rPr lang="en-GB" dirty="0"/>
              <a:t>p</a:t>
            </a:r>
            <a:r>
              <a:rPr lang="en-GB" dirty="0" smtClean="0"/>
              <a:t>ursuing the </a:t>
            </a:r>
            <a:r>
              <a:rPr lang="en-GB" dirty="0"/>
              <a:t>defined strategical priorities and </a:t>
            </a:r>
            <a:r>
              <a:rPr lang="en-GB" dirty="0" smtClean="0"/>
              <a:t>objectives,</a:t>
            </a:r>
          </a:p>
          <a:p>
            <a:pPr lvl="1">
              <a:lnSpc>
                <a:spcPct val="100000"/>
              </a:lnSpc>
              <a:spcBef>
                <a:spcPts val="0"/>
              </a:spcBef>
              <a:buClr>
                <a:srgbClr val="00B050"/>
              </a:buClr>
              <a:buFont typeface="Courier New" panose="02070309020205020404" pitchFamily="49" charset="0"/>
              <a:buChar char="o"/>
            </a:pPr>
            <a:r>
              <a:rPr lang="en-GB" dirty="0" smtClean="0"/>
              <a:t>often unrealistic </a:t>
            </a:r>
            <a:r>
              <a:rPr lang="en-GB" dirty="0"/>
              <a:t>action </a:t>
            </a:r>
            <a:r>
              <a:rPr lang="en-GB" dirty="0" smtClean="0"/>
              <a:t>plans, </a:t>
            </a:r>
          </a:p>
          <a:p>
            <a:pPr lvl="1">
              <a:lnSpc>
                <a:spcPct val="100000"/>
              </a:lnSpc>
              <a:spcBef>
                <a:spcPts val="0"/>
              </a:spcBef>
              <a:buClr>
                <a:srgbClr val="00B050"/>
              </a:buClr>
              <a:buFont typeface="Courier New" panose="02070309020205020404" pitchFamily="49" charset="0"/>
              <a:buChar char="o"/>
            </a:pPr>
            <a:r>
              <a:rPr lang="en-GB" dirty="0"/>
              <a:t>l</a:t>
            </a:r>
            <a:r>
              <a:rPr lang="en-GB" dirty="0" smtClean="0"/>
              <a:t>ack of coordination among sectors,</a:t>
            </a:r>
          </a:p>
          <a:p>
            <a:pPr lvl="1">
              <a:lnSpc>
                <a:spcPct val="100000"/>
              </a:lnSpc>
              <a:spcBef>
                <a:spcPts val="0"/>
              </a:spcBef>
              <a:buClr>
                <a:srgbClr val="00B050"/>
              </a:buClr>
              <a:buFont typeface="Courier New" panose="02070309020205020404" pitchFamily="49" charset="0"/>
              <a:buChar char="o"/>
            </a:pPr>
            <a:r>
              <a:rPr lang="en-GB" dirty="0" smtClean="0"/>
              <a:t>appropriate </a:t>
            </a:r>
            <a:r>
              <a:rPr lang="en-GB" dirty="0"/>
              <a:t>tools/indicators to control and evaluate the implementation </a:t>
            </a:r>
            <a:r>
              <a:rPr lang="en-GB" dirty="0" smtClean="0"/>
              <a:t>process.</a:t>
            </a:r>
            <a:endParaRPr lang="en-US" dirty="0"/>
          </a:p>
        </p:txBody>
      </p:sp>
    </p:spTree>
    <p:extLst>
      <p:ext uri="{BB962C8B-B14F-4D97-AF65-F5344CB8AC3E}">
        <p14:creationId xmlns:p14="http://schemas.microsoft.com/office/powerpoint/2010/main" val="356216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7783-4EB0-429B-A622-4D3C0CED286E}"/>
              </a:ext>
            </a:extLst>
          </p:cNvPr>
          <p:cNvSpPr>
            <a:spLocks noGrp="1"/>
          </p:cNvSpPr>
          <p:nvPr>
            <p:ph type="title"/>
          </p:nvPr>
        </p:nvSpPr>
        <p:spPr>
          <a:xfrm>
            <a:off x="1193965" y="563366"/>
            <a:ext cx="9905998" cy="1478570"/>
          </a:xfrm>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Agricultural and </a:t>
            </a:r>
            <a:r>
              <a:rPr lang="en-US" b="1" dirty="0" err="1">
                <a:solidFill>
                  <a:schemeClr val="accent5">
                    <a:lumMod val="75000"/>
                  </a:schemeClr>
                </a:solidFill>
                <a:effectLst>
                  <a:outerShdw blurRad="38100" dist="38100" dir="2700000" algn="tl">
                    <a:srgbClr val="000000">
                      <a:alpha val="43137"/>
                    </a:srgbClr>
                  </a:outerShdw>
                </a:effectLst>
              </a:rPr>
              <a:t>rd</a:t>
            </a:r>
            <a:r>
              <a:rPr lang="en-US" b="1" dirty="0">
                <a:solidFill>
                  <a:schemeClr val="accent5">
                    <a:lumMod val="75000"/>
                  </a:schemeClr>
                </a:solidFill>
                <a:effectLst>
                  <a:outerShdw blurRad="38100" dist="38100" dir="2700000" algn="tl">
                    <a:srgbClr val="000000">
                      <a:alpha val="43137"/>
                    </a:srgbClr>
                  </a:outerShdw>
                </a:effectLst>
              </a:rPr>
              <a:t> policy Framework</a:t>
            </a:r>
            <a:endParaRPr lang="en-GB"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6A63C28-E0C6-4CD0-93FA-8B8A2945477E}"/>
              </a:ext>
            </a:extLst>
          </p:cNvPr>
          <p:cNvSpPr>
            <a:spLocks noGrp="1"/>
          </p:cNvSpPr>
          <p:nvPr>
            <p:ph idx="1"/>
          </p:nvPr>
        </p:nvSpPr>
        <p:spPr>
          <a:xfrm>
            <a:off x="1193965" y="1758157"/>
            <a:ext cx="10260749" cy="4663664"/>
          </a:xfrm>
        </p:spPr>
        <p:txBody>
          <a:bodyPr>
            <a:normAutofit fontScale="92500"/>
          </a:bodyPr>
          <a:lstStyle/>
          <a:p>
            <a:pPr marL="346075" indent="-346075"/>
            <a:r>
              <a:rPr lang="en-GB" b="1" dirty="0"/>
              <a:t>EU accession - WB countries essential political </a:t>
            </a:r>
            <a:r>
              <a:rPr lang="en-GB" b="1" dirty="0" smtClean="0"/>
              <a:t>goal </a:t>
            </a:r>
          </a:p>
          <a:p>
            <a:pPr marL="0" indent="0">
              <a:buNone/>
            </a:pPr>
            <a:r>
              <a:rPr lang="en-GB" b="1" dirty="0" smtClean="0">
                <a:sym typeface="Wingdings" panose="05000000000000000000" pitchFamily="2" charset="2"/>
              </a:rPr>
              <a:t>      </a:t>
            </a:r>
            <a:r>
              <a:rPr lang="en-GB" b="1" dirty="0" smtClean="0">
                <a:solidFill>
                  <a:srgbClr val="00B050"/>
                </a:solidFill>
                <a:sym typeface="Wingdings" panose="05000000000000000000" pitchFamily="2" charset="2"/>
              </a:rPr>
              <a:t>EU’s </a:t>
            </a:r>
            <a:r>
              <a:rPr lang="en-GB" b="1" dirty="0" smtClean="0">
                <a:solidFill>
                  <a:srgbClr val="00B050"/>
                </a:solidFill>
              </a:rPr>
              <a:t>CAP </a:t>
            </a:r>
            <a:r>
              <a:rPr lang="en-GB" b="1" dirty="0">
                <a:solidFill>
                  <a:srgbClr val="00B050"/>
                </a:solidFill>
              </a:rPr>
              <a:t>represents the benchmark for </a:t>
            </a:r>
            <a:r>
              <a:rPr lang="en-GB" b="1" dirty="0" smtClean="0">
                <a:solidFill>
                  <a:srgbClr val="00B050"/>
                </a:solidFill>
              </a:rPr>
              <a:t>agricultural </a:t>
            </a:r>
            <a:r>
              <a:rPr lang="en-GB" b="1" dirty="0">
                <a:solidFill>
                  <a:srgbClr val="00B050"/>
                </a:solidFill>
              </a:rPr>
              <a:t>policies </a:t>
            </a:r>
            <a:r>
              <a:rPr lang="en-GB" dirty="0" smtClean="0"/>
              <a:t>in pre-accession countries to </a:t>
            </a:r>
            <a:r>
              <a:rPr lang="en-GB" dirty="0"/>
              <a:t>meet upon their </a:t>
            </a:r>
            <a:r>
              <a:rPr lang="en-GB" dirty="0" smtClean="0"/>
              <a:t>accession: developing </a:t>
            </a:r>
            <a:r>
              <a:rPr lang="en-GB" dirty="0"/>
              <a:t>ability to take on the obligations of the EU </a:t>
            </a:r>
            <a:r>
              <a:rPr lang="en-GB" dirty="0" smtClean="0"/>
              <a:t>membership, </a:t>
            </a:r>
            <a:r>
              <a:rPr lang="en-GB" dirty="0"/>
              <a:t>strong </a:t>
            </a:r>
            <a:r>
              <a:rPr lang="en-GB" dirty="0" smtClean="0"/>
              <a:t>reliable management </a:t>
            </a:r>
            <a:r>
              <a:rPr lang="en-GB" dirty="0"/>
              <a:t>and control </a:t>
            </a:r>
            <a:r>
              <a:rPr lang="en-GB" dirty="0" smtClean="0"/>
              <a:t>systems to align with the EU legal</a:t>
            </a:r>
            <a:r>
              <a:rPr lang="en-GB" dirty="0"/>
              <a:t>, administrative </a:t>
            </a:r>
            <a:r>
              <a:rPr lang="en-GB" dirty="0" smtClean="0"/>
              <a:t>set-up, support system to facilitate </a:t>
            </a:r>
            <a:r>
              <a:rPr lang="en-GB" dirty="0"/>
              <a:t>integration of the agricultural sector into the EU single market and political decision-making </a:t>
            </a:r>
            <a:r>
              <a:rPr lang="en-GB" dirty="0" smtClean="0"/>
              <a:t>process</a:t>
            </a:r>
          </a:p>
          <a:p>
            <a:pPr marL="342900" indent="-342900"/>
            <a:r>
              <a:rPr lang="en-US" b="1" dirty="0" smtClean="0"/>
              <a:t>Ag. </a:t>
            </a:r>
            <a:r>
              <a:rPr lang="en-US" b="1" dirty="0"/>
              <a:t>p</a:t>
            </a:r>
            <a:r>
              <a:rPr lang="en-US" b="1" dirty="0" smtClean="0"/>
              <a:t>olicy </a:t>
            </a:r>
            <a:r>
              <a:rPr lang="en-GB" b="1" dirty="0" smtClean="0"/>
              <a:t>strategic planning/policy cycle, </a:t>
            </a:r>
            <a:r>
              <a:rPr lang="en-GB" b="1" dirty="0"/>
              <a:t>administrative capacity, </a:t>
            </a:r>
            <a:r>
              <a:rPr lang="en-GB" b="1" dirty="0" smtClean="0"/>
              <a:t>monitoring </a:t>
            </a:r>
            <a:r>
              <a:rPr lang="en-GB" b="1" dirty="0"/>
              <a:t>and evaluation, analytical support for policy formation and </a:t>
            </a:r>
            <a:r>
              <a:rPr lang="en-GB" b="1" dirty="0" smtClean="0"/>
              <a:t>implementation – WB level</a:t>
            </a:r>
          </a:p>
          <a:p>
            <a:pPr marL="0" indent="0">
              <a:buNone/>
            </a:pPr>
            <a:r>
              <a:rPr lang="en-GB" b="1" dirty="0" smtClean="0">
                <a:sym typeface="Wingdings" panose="05000000000000000000" pitchFamily="2" charset="2"/>
              </a:rPr>
              <a:t>      </a:t>
            </a:r>
            <a:r>
              <a:rPr lang="en-US" dirty="0" smtClean="0"/>
              <a:t>Overall </a:t>
            </a:r>
            <a:r>
              <a:rPr lang="en-US" dirty="0"/>
              <a:t>assessment of the </a:t>
            </a:r>
            <a:r>
              <a:rPr lang="en-US" b="1" dirty="0">
                <a:solidFill>
                  <a:srgbClr val="00B050"/>
                </a:solidFill>
              </a:rPr>
              <a:t>strategic policy framework</a:t>
            </a:r>
            <a:r>
              <a:rPr lang="en-US" dirty="0"/>
              <a:t>: initial stage (AL, BA, XS, ME) and initial to medium stage (MK, </a:t>
            </a:r>
            <a:r>
              <a:rPr lang="en-US" dirty="0" smtClean="0"/>
              <a:t>RS).</a:t>
            </a:r>
            <a:endParaRPr lang="en-GB" dirty="0" smtClean="0"/>
          </a:p>
          <a:p>
            <a:pPr marL="0" indent="0">
              <a:buNone/>
            </a:pPr>
            <a:endParaRPr lang="en-GB" dirty="0" smtClean="0"/>
          </a:p>
        </p:txBody>
      </p:sp>
    </p:spTree>
    <p:extLst>
      <p:ext uri="{BB962C8B-B14F-4D97-AF65-F5344CB8AC3E}">
        <p14:creationId xmlns:p14="http://schemas.microsoft.com/office/powerpoint/2010/main" val="889075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8" y="561078"/>
            <a:ext cx="10905275" cy="1478570"/>
          </a:xfrm>
        </p:spPr>
        <p:txBody>
          <a:bodyPr>
            <a:normAutofit/>
          </a:bodyPr>
          <a:lstStyle/>
          <a:p>
            <a:r>
              <a:rPr lang="en-GB" b="1" dirty="0" smtClean="0">
                <a:solidFill>
                  <a:schemeClr val="accent5">
                    <a:lumMod val="75000"/>
                  </a:schemeClr>
                </a:solidFill>
                <a:effectLst>
                  <a:outerShdw blurRad="38100" dist="38100" dir="2700000" algn="tl">
                    <a:srgbClr val="000000">
                      <a:alpha val="43137"/>
                    </a:srgbClr>
                  </a:outerShdw>
                </a:effectLst>
              </a:rPr>
              <a:t>Size and allocation of policy support </a:t>
            </a:r>
            <a:endParaRPr lang="en-US" b="1" dirty="0">
              <a:solidFill>
                <a:schemeClr val="accent5">
                  <a:lumMod val="75000"/>
                </a:schemeClr>
              </a:solidFill>
              <a:effectLst>
                <a:outerShdw blurRad="38100" dist="38100" dir="2700000" algn="tl">
                  <a:srgbClr val="000000">
                    <a:alpha val="43137"/>
                  </a:srgbClr>
                </a:outerShdw>
              </a:effectLst>
            </a:endParaRPr>
          </a:p>
        </p:txBody>
      </p:sp>
      <p:grpSp>
        <p:nvGrpSpPr>
          <p:cNvPr id="3" name="Group 2"/>
          <p:cNvGrpSpPr/>
          <p:nvPr/>
        </p:nvGrpSpPr>
        <p:grpSpPr>
          <a:xfrm>
            <a:off x="1250731" y="1601544"/>
            <a:ext cx="9484368" cy="5043576"/>
            <a:chOff x="1156138" y="1380827"/>
            <a:chExt cx="9484368" cy="5043576"/>
          </a:xfrm>
        </p:grpSpPr>
        <p:sp>
          <p:nvSpPr>
            <p:cNvPr id="14" name="Rectangle 13"/>
            <p:cNvSpPr/>
            <p:nvPr/>
          </p:nvSpPr>
          <p:spPr>
            <a:xfrm>
              <a:off x="5980386" y="3992189"/>
              <a:ext cx="4660120" cy="2432214"/>
            </a:xfrm>
            <a:prstGeom prst="rect">
              <a:avLst/>
            </a:prstGeom>
            <a:solidFill>
              <a:schemeClr val="bg1"/>
            </a:solidFill>
          </p:spPr>
          <p:txBody>
            <a:bodyPr wrap="square" lIns="182880">
              <a:noAutofit/>
            </a:bodyPr>
            <a:lstStyle/>
            <a:p>
              <a:endParaRPr lang="en-US" sz="1100" b="1" dirty="0" smtClean="0"/>
            </a:p>
            <a:p>
              <a:r>
                <a:rPr lang="en-US" sz="2000" b="1" dirty="0" smtClean="0"/>
                <a:t>Total </a:t>
              </a:r>
              <a:r>
                <a:rPr lang="en-US" sz="2000" b="1" dirty="0"/>
                <a:t>budgetary support to </a:t>
              </a:r>
              <a:r>
                <a:rPr lang="en-US" sz="2000" b="1" dirty="0" smtClean="0"/>
                <a:t>agriculture</a:t>
              </a:r>
              <a:r>
                <a:rPr lang="en-US" sz="2000" b="1" dirty="0"/>
                <a:t> (2010-2019)</a:t>
              </a:r>
              <a:r>
                <a:rPr lang="en-US" sz="2000" b="1" dirty="0" smtClean="0"/>
                <a:t>, in </a:t>
              </a:r>
              <a:r>
                <a:rPr lang="en-US" sz="2000" b="1" dirty="0"/>
                <a:t>mill. </a:t>
              </a:r>
              <a:r>
                <a:rPr lang="en-US" sz="2000" b="1" dirty="0" smtClean="0"/>
                <a:t>EUR</a:t>
              </a:r>
            </a:p>
            <a:p>
              <a:endParaRPr lang="en-GB" b="1" dirty="0">
                <a:latin typeface="Calibri" panose="020F0502020204030204" pitchFamily="34" charset="0"/>
                <a:ea typeface="Times New Roman" panose="02020603050405020304" pitchFamily="18" charset="0"/>
                <a:cs typeface="Times New Roman" panose="02020603050405020304" pitchFamily="18" charset="0"/>
              </a:endParaRPr>
            </a:p>
            <a:p>
              <a:endParaRPr lang="en-GB" b="1"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r>
                <a:rPr lang="en-GB" b="1"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Other </a:t>
              </a:r>
              <a:r>
                <a:rPr lang="en-GB"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measures to agriculture</a:t>
              </a:r>
            </a:p>
            <a:p>
              <a:r>
                <a:rPr lang="en-GB"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Structural and rural development measures</a:t>
              </a:r>
              <a:endPar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Market and direct producer support </a:t>
              </a:r>
              <a:r>
                <a:rPr lang="en-GB"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measures</a:t>
              </a:r>
              <a:endParaRPr lang="en-GB" b="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b="50709"/>
            <a:stretch/>
          </p:blipFill>
          <p:spPr>
            <a:xfrm>
              <a:off x="1160404" y="1380827"/>
              <a:ext cx="9480102" cy="2611362"/>
            </a:xfrm>
            <a:prstGeom prst="rect">
              <a:avLst/>
            </a:prstGeom>
            <a:solidFill>
              <a:schemeClr val="bg1"/>
            </a:solidFill>
            <a:ln>
              <a:solidFill>
                <a:schemeClr val="bg1"/>
              </a:solidFill>
            </a:ln>
          </p:spPr>
        </p:pic>
        <p:pic>
          <p:nvPicPr>
            <p:cNvPr id="6" name="Picture 5"/>
            <p:cNvPicPr>
              <a:picLocks noChangeAspect="1"/>
            </p:cNvPicPr>
            <p:nvPr/>
          </p:nvPicPr>
          <p:blipFill rotWithShape="1">
            <a:blip r:embed="rId3"/>
            <a:srcRect l="-2" t="52037" r="49710" b="2169"/>
            <a:stretch/>
          </p:blipFill>
          <p:spPr>
            <a:xfrm>
              <a:off x="1156138" y="3998257"/>
              <a:ext cx="4824248" cy="2426146"/>
            </a:xfrm>
            <a:prstGeom prst="rect">
              <a:avLst/>
            </a:prstGeom>
            <a:solidFill>
              <a:schemeClr val="bg1"/>
            </a:solidFill>
            <a:ln>
              <a:solidFill>
                <a:schemeClr val="bg1"/>
              </a:solidFill>
            </a:ln>
          </p:spPr>
        </p:pic>
      </p:grpSp>
    </p:spTree>
    <p:custDataLst>
      <p:tags r:id="rId1"/>
    </p:custDataLst>
    <p:extLst>
      <p:ext uri="{BB962C8B-B14F-4D97-AF65-F5344CB8AC3E}">
        <p14:creationId xmlns:p14="http://schemas.microsoft.com/office/powerpoint/2010/main" val="3586491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
</p:tagLst>
</file>

<file path=ppt/tags/tag2.xml><?xml version="1.0" encoding="utf-8"?>
<p:tagLst xmlns:a="http://schemas.openxmlformats.org/drawingml/2006/main" xmlns:r="http://schemas.openxmlformats.org/officeDocument/2006/relationships" xmlns:p="http://schemas.openxmlformats.org/presentationml/2006/main">
  <p:tag name="TIMING" val="|3.5|53.7"/>
</p:tagLst>
</file>

<file path=ppt/tags/tag3.xml><?xml version="1.0" encoding="utf-8"?>
<p:tagLst xmlns:a="http://schemas.openxmlformats.org/drawingml/2006/main" xmlns:r="http://schemas.openxmlformats.org/officeDocument/2006/relationships" xmlns:p="http://schemas.openxmlformats.org/presentationml/2006/main">
  <p:tag name="TIMING" val="|1.1|8.2|8.6|52.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113</TotalTime>
  <Words>2078</Words>
  <Application>Microsoft Office PowerPoint</Application>
  <PresentationFormat>Widescreen</PresentationFormat>
  <Paragraphs>297</Paragraphs>
  <Slides>20</Slides>
  <Notes>0</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Narrow</vt:lpstr>
      <vt:lpstr>Calibri</vt:lpstr>
      <vt:lpstr>Courier New</vt:lpstr>
      <vt:lpstr>Symbol</vt:lpstr>
      <vt:lpstr>Tahoma</vt:lpstr>
      <vt:lpstr>Times New Roman</vt:lpstr>
      <vt:lpstr>Trebuchet MS</vt:lpstr>
      <vt:lpstr>Tw Cen MT</vt:lpstr>
      <vt:lpstr>Wingdings</vt:lpstr>
      <vt:lpstr>Circuit</vt:lpstr>
      <vt:lpstr>PowerPoint Presentation</vt:lpstr>
      <vt:lpstr>Outline</vt:lpstr>
      <vt:lpstr>Objective AND APPROACH</vt:lpstr>
      <vt:lpstr>Background - sources</vt:lpstr>
      <vt:lpstr>Sustainable development – green economy in the policy framework</vt:lpstr>
      <vt:lpstr>key documents linked to agriculture - RD - sustainable development - green economy</vt:lpstr>
      <vt:lpstr>Sustainable development – green economy in the policy framework</vt:lpstr>
      <vt:lpstr>Agricultural and rd policy Framework</vt:lpstr>
      <vt:lpstr>Size and allocation of policy support </vt:lpstr>
      <vt:lpstr>Total budgetary support (2017-2019)</vt:lpstr>
      <vt:lpstr>Structure of budgetary transfers</vt:lpstr>
      <vt:lpstr>Structural, RD and other measures</vt:lpstr>
      <vt:lpstr>Structural and Rural development measures</vt:lpstr>
      <vt:lpstr>IPARD II (2014-2020) programme funding</vt:lpstr>
      <vt:lpstr>IPARD ii (2014-2020) Operational Measures</vt:lpstr>
      <vt:lpstr>Concluding remarks and major challenges</vt:lpstr>
      <vt:lpstr>Concluding remarks and major challenges</vt:lpstr>
      <vt:lpstr>Concluding remarks and major challenges</vt:lpstr>
      <vt:lpstr>Concluding remarks and major challenges</vt:lpstr>
      <vt:lpstr>Thank you for your attention</vt:lpstr>
    </vt:vector>
  </TitlesOfParts>
  <Company>FZNH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Aleksandra Martinovska</dc:creator>
  <cp:lastModifiedBy>Aleksandra Martinovska</cp:lastModifiedBy>
  <cp:revision>7</cp:revision>
  <dcterms:created xsi:type="dcterms:W3CDTF">2021-06-07T08:36:32Z</dcterms:created>
  <dcterms:modified xsi:type="dcterms:W3CDTF">2021-06-07T11:15:54Z</dcterms:modified>
</cp:coreProperties>
</file>